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notesMasterIdLst>
    <p:notesMasterId r:id="rId41"/>
  </p:notesMasterIdLst>
  <p:sldIdLst>
    <p:sldId id="256" r:id="rId2"/>
    <p:sldId id="420" r:id="rId3"/>
    <p:sldId id="514" r:id="rId4"/>
    <p:sldId id="508" r:id="rId5"/>
    <p:sldId id="474" r:id="rId6"/>
    <p:sldId id="509" r:id="rId7"/>
    <p:sldId id="502" r:id="rId8"/>
    <p:sldId id="518" r:id="rId9"/>
    <p:sldId id="478" r:id="rId10"/>
    <p:sldId id="517" r:id="rId11"/>
    <p:sldId id="480" r:id="rId12"/>
    <p:sldId id="481" r:id="rId13"/>
    <p:sldId id="503" r:id="rId14"/>
    <p:sldId id="510" r:id="rId15"/>
    <p:sldId id="498" r:id="rId16"/>
    <p:sldId id="501" r:id="rId17"/>
    <p:sldId id="513" r:id="rId18"/>
    <p:sldId id="484" r:id="rId19"/>
    <p:sldId id="516" r:id="rId20"/>
    <p:sldId id="486" r:id="rId21"/>
    <p:sldId id="487" r:id="rId22"/>
    <p:sldId id="505" r:id="rId23"/>
    <p:sldId id="506" r:id="rId24"/>
    <p:sldId id="511" r:id="rId25"/>
    <p:sldId id="488" r:id="rId26"/>
    <p:sldId id="499" r:id="rId27"/>
    <p:sldId id="500" r:id="rId28"/>
    <p:sldId id="490" r:id="rId29"/>
    <p:sldId id="492" r:id="rId30"/>
    <p:sldId id="493" r:id="rId31"/>
    <p:sldId id="507" r:id="rId32"/>
    <p:sldId id="512" r:id="rId33"/>
    <p:sldId id="495" r:id="rId34"/>
    <p:sldId id="519" r:id="rId35"/>
    <p:sldId id="520" r:id="rId36"/>
    <p:sldId id="522" r:id="rId37"/>
    <p:sldId id="521" r:id="rId38"/>
    <p:sldId id="494" r:id="rId39"/>
    <p:sldId id="301" r:id="rId40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Cull" initials="KC" lastIdx="5" clrIdx="0"/>
  <p:cmAuthor id="1" name="Alexandra Giroux" initials="AG" lastIdx="1" clrIdx="1"/>
  <p:cmAuthor id="2" name="Leanne Robinson" initials="LR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7F"/>
    <a:srgbClr val="2A85F4"/>
    <a:srgbClr val="25449B"/>
    <a:srgbClr val="FFFD1F"/>
    <a:srgbClr val="F8A326"/>
    <a:srgbClr val="61BDA1"/>
    <a:srgbClr val="40CFDE"/>
    <a:srgbClr val="02F2FE"/>
    <a:srgbClr val="E58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67615" autoAdjust="0"/>
  </p:normalViewPr>
  <p:slideViewPr>
    <p:cSldViewPr>
      <p:cViewPr varScale="1">
        <p:scale>
          <a:sx n="82" d="100"/>
          <a:sy n="82" d="100"/>
        </p:scale>
        <p:origin x="134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56" y="-10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ea-svr\aea\AEA%20Night%20Course%20Material\Monitoring%20your%20bills\Data%20input%20and%20calculation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ea-svr\aea\AEA%20Night%20Course%20Material\Monitoring%20your%20bills\Data%20input%20and%20calculation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ea-nas\aea\PXSGMQ~1\254UYL~3\_L42GV~6\2025-26\RA94IW~J\T3GNI8~A\M3ZQ0R~S\AEA's%20utilities%20tracking%20for%20City%20of%20YK%20monitoring%20your%20bills%20participan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aea-svr\aea\AEA%20Night%20Course%20Material\Monitoring%20your%20bills\Data%20input%20and%20calculation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aea-svr\aea\AEA%20Night%20Course%20Material\Monitoring%20your%20bills\Data%20input%20and%20calculations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ea-nas\aea\PXSGMQ~1\254UYL~3\_L42GV~6\2025-26\RA94IW~J\T3GNI8~A\M3ZQ0R~S\AEA's%20utilities%20tracking%20for%20City%20of%20YK%20monitoring%20your%20bills%20participant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aea-svr\aea\AEA%20Night%20Course%20Material\Monitoring%20your%20bills\Data%20input%20and%20calculations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ardroom\Downloads\cg231114d002-eng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Graphs!$C$24</c:f>
          <c:strCache>
            <c:ptCount val="1"/>
            <c:pt idx="0">
              <c:v>Home Propane (L) Consumption </c:v>
            </c:pt>
          </c:strCache>
        </c:strRef>
      </c:tx>
      <c:overlay val="0"/>
      <c:txPr>
        <a:bodyPr/>
        <a:lstStyle/>
        <a:p>
          <a:pPr algn="ctr">
            <a:defRPr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5806451613187"/>
          <c:y val="0.20857142857143246"/>
          <c:w val="0.82741935483870954"/>
          <c:h val="0.51428571428571423"/>
        </c:manualLayout>
      </c:layout>
      <c:lineChart>
        <c:grouping val="standard"/>
        <c:varyColors val="0"/>
        <c:ser>
          <c:idx val="0"/>
          <c:order val="0"/>
          <c:tx>
            <c:strRef>
              <c:f>Input!$P$6</c:f>
              <c:strCache>
                <c:ptCount val="1"/>
                <c:pt idx="0">
                  <c:v>litres/day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Input!$M$8:$M$39</c:f>
              <c:numCache>
                <c:formatCode>m/d/yyyy</c:formatCode>
                <c:ptCount val="32"/>
                <c:pt idx="0">
                  <c:v>41303</c:v>
                </c:pt>
                <c:pt idx="1">
                  <c:v>41324</c:v>
                </c:pt>
                <c:pt idx="2">
                  <c:v>41345</c:v>
                </c:pt>
                <c:pt idx="3">
                  <c:v>41366</c:v>
                </c:pt>
                <c:pt idx="4">
                  <c:v>41400</c:v>
                </c:pt>
                <c:pt idx="5">
                  <c:v>41431</c:v>
                </c:pt>
                <c:pt idx="6">
                  <c:v>41562</c:v>
                </c:pt>
                <c:pt idx="7">
                  <c:v>41604</c:v>
                </c:pt>
                <c:pt idx="8">
                  <c:v>41621</c:v>
                </c:pt>
              </c:numCache>
            </c:numRef>
          </c:cat>
          <c:val>
            <c:numRef>
              <c:f>Input!$P$8:$P$39</c:f>
              <c:numCache>
                <c:formatCode>_(* #,##0.0_);_(* \(#,##0.0\);_(* "-"?_);_(@_)</c:formatCode>
                <c:ptCount val="32"/>
                <c:pt idx="0">
                  <c:v>51.257894736842104</c:v>
                </c:pt>
                <c:pt idx="1">
                  <c:v>30.642857142857142</c:v>
                </c:pt>
                <c:pt idx="2">
                  <c:v>35.357142857142854</c:v>
                </c:pt>
                <c:pt idx="3">
                  <c:v>24.914285714285718</c:v>
                </c:pt>
                <c:pt idx="4">
                  <c:v>16.017647058823531</c:v>
                </c:pt>
                <c:pt idx="5">
                  <c:v>3.2258064516129031E-2</c:v>
                </c:pt>
                <c:pt idx="6">
                  <c:v>3.9167938931297712</c:v>
                </c:pt>
                <c:pt idx="7">
                  <c:v>21.830952380952379</c:v>
                </c:pt>
                <c:pt idx="8">
                  <c:v>47.164705882352941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1D-4F98-861D-2C58CD12A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61856"/>
        <c:axId val="169163776"/>
      </c:lineChart>
      <c:dateAx>
        <c:axId val="16916185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69163776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169163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Litres/Day
</a:t>
                </a:r>
              </a:p>
            </c:rich>
          </c:tx>
          <c:layout>
            <c:manualLayout>
              <c:xMode val="edge"/>
              <c:yMode val="edge"/>
              <c:x val="8.0645161290323047E-3"/>
              <c:y val="0.39142857142858201"/>
            </c:manualLayout>
          </c:layout>
          <c:overlay val="0"/>
        </c:title>
        <c:numFmt formatCode="_(* #,##0.0_);_(* \(#,##0.0\);_(* &quot;-&quot;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9161856"/>
        <c:crosses val="autoZero"/>
        <c:crossBetween val="between"/>
      </c:valAx>
      <c:spPr>
        <a:solidFill>
          <a:sysClr val="window" lastClr="FFFFFF"/>
        </a:solidFill>
        <a:ln>
          <a:solidFill>
            <a:srgbClr val="808080"/>
          </a:solidFill>
        </a:ln>
      </c:spPr>
    </c:plotArea>
    <c:plotVisOnly val="1"/>
    <c:dispBlanksAs val="gap"/>
    <c:showDLblsOverMax val="0"/>
  </c:chart>
  <c:spPr>
    <a:solidFill>
      <a:srgbClr val="00937F"/>
    </a:solidFill>
    <a:ln w="25400">
      <a:solidFill>
        <a:schemeClr val="tx1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Graphs!$C$24</c:f>
          <c:strCache>
            <c:ptCount val="1"/>
            <c:pt idx="0">
              <c:v>Home Propane (L) Consumption </c:v>
            </c:pt>
          </c:strCache>
        </c:strRef>
      </c:tx>
      <c:overlay val="0"/>
      <c:txPr>
        <a:bodyPr/>
        <a:lstStyle/>
        <a:p>
          <a:pPr algn="ctr">
            <a:defRPr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5806451613187"/>
          <c:y val="0.20857142857143246"/>
          <c:w val="0.82741935483870954"/>
          <c:h val="0.51428571428571423"/>
        </c:manualLayout>
      </c:layout>
      <c:lineChart>
        <c:grouping val="standard"/>
        <c:varyColors val="0"/>
        <c:ser>
          <c:idx val="0"/>
          <c:order val="0"/>
          <c:tx>
            <c:strRef>
              <c:f>Input!$P$6</c:f>
              <c:strCache>
                <c:ptCount val="1"/>
                <c:pt idx="0">
                  <c:v>litres/day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Input!$M$8:$M$39</c:f>
              <c:numCache>
                <c:formatCode>m/d/yyyy</c:formatCode>
                <c:ptCount val="32"/>
                <c:pt idx="0">
                  <c:v>41303</c:v>
                </c:pt>
                <c:pt idx="1">
                  <c:v>41324</c:v>
                </c:pt>
                <c:pt idx="2">
                  <c:v>41345</c:v>
                </c:pt>
                <c:pt idx="3">
                  <c:v>41366</c:v>
                </c:pt>
                <c:pt idx="4">
                  <c:v>41400</c:v>
                </c:pt>
                <c:pt idx="5">
                  <c:v>41431</c:v>
                </c:pt>
                <c:pt idx="6">
                  <c:v>41562</c:v>
                </c:pt>
                <c:pt idx="7">
                  <c:v>41604</c:v>
                </c:pt>
                <c:pt idx="8">
                  <c:v>41621</c:v>
                </c:pt>
              </c:numCache>
            </c:numRef>
          </c:cat>
          <c:val>
            <c:numRef>
              <c:f>Input!$P$8:$P$39</c:f>
              <c:numCache>
                <c:formatCode>_(* #,##0.0_);_(* \(#,##0.0\);_(* "-"?_);_(@_)</c:formatCode>
                <c:ptCount val="32"/>
                <c:pt idx="0">
                  <c:v>51.257894736842104</c:v>
                </c:pt>
                <c:pt idx="1">
                  <c:v>30.642857142857142</c:v>
                </c:pt>
                <c:pt idx="2">
                  <c:v>35.357142857142854</c:v>
                </c:pt>
                <c:pt idx="3">
                  <c:v>24.914285714285718</c:v>
                </c:pt>
                <c:pt idx="4">
                  <c:v>16.017647058823531</c:v>
                </c:pt>
                <c:pt idx="5">
                  <c:v>3.2258064516129031E-2</c:v>
                </c:pt>
                <c:pt idx="6">
                  <c:v>3.9167938931297712</c:v>
                </c:pt>
                <c:pt idx="7">
                  <c:v>21.830952380952379</c:v>
                </c:pt>
                <c:pt idx="8">
                  <c:v>47.164705882352941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1D-4F98-861D-2C58CD12A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61856"/>
        <c:axId val="169163776"/>
      </c:lineChart>
      <c:dateAx>
        <c:axId val="16916185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69163776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169163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Litres/Day
</a:t>
                </a:r>
              </a:p>
            </c:rich>
          </c:tx>
          <c:layout>
            <c:manualLayout>
              <c:xMode val="edge"/>
              <c:yMode val="edge"/>
              <c:x val="8.0645161290323047E-3"/>
              <c:y val="0.39142857142858201"/>
            </c:manualLayout>
          </c:layout>
          <c:overlay val="0"/>
        </c:title>
        <c:numFmt formatCode="_(* #,##0.0_);_(* \(#,##0.0\);_(* &quot;-&quot;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9161856"/>
        <c:crosses val="autoZero"/>
        <c:crossBetween val="between"/>
      </c:valAx>
      <c:spPr>
        <a:solidFill>
          <a:sysClr val="window" lastClr="FFFFFF"/>
        </a:solidFill>
        <a:ln>
          <a:solidFill>
            <a:srgbClr val="808080"/>
          </a:solidFill>
        </a:ln>
      </c:spPr>
    </c:plotArea>
    <c:plotVisOnly val="1"/>
    <c:dispBlanksAs val="gap"/>
    <c:showDLblsOverMax val="0"/>
  </c:chart>
  <c:spPr>
    <a:solidFill>
      <a:srgbClr val="00937F"/>
    </a:solidFill>
    <a:ln w="25400">
      <a:solidFill>
        <a:schemeClr val="tx1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 algn="ctr">
              <a:defRPr sz="1200">
                <a:latin typeface="Arial" pitchFamily="34" charset="0"/>
                <a:cs typeface="Arial" pitchFamily="34" charset="0"/>
              </a:defRPr>
            </a:pPr>
            <a:r>
              <a:rPr lang="en-CA" dirty="0"/>
              <a:t>Home</a:t>
            </a:r>
            <a:r>
              <a:rPr lang="en-CA" baseline="0" dirty="0"/>
              <a:t> Propane (L) Consumption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225806451613187"/>
          <c:y val="0.20857142857143246"/>
          <c:w val="0.82741935483870954"/>
          <c:h val="0.51428571428571423"/>
        </c:manualLayout>
      </c:layout>
      <c:lineChart>
        <c:grouping val="standard"/>
        <c:varyColors val="0"/>
        <c:ser>
          <c:idx val="0"/>
          <c:order val="0"/>
          <c:tx>
            <c:strRef>
              <c:f>Input!$P$22</c:f>
              <c:strCache>
                <c:ptCount val="1"/>
                <c:pt idx="0">
                  <c:v>litres/day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Input!$M$24:$M$59</c:f>
              <c:numCache>
                <c:formatCode>d\-mmm\-yy</c:formatCode>
                <c:ptCount val="36"/>
                <c:pt idx="0">
                  <c:v>45427</c:v>
                </c:pt>
                <c:pt idx="1">
                  <c:v>45457</c:v>
                </c:pt>
                <c:pt idx="2">
                  <c:v>45488</c:v>
                </c:pt>
                <c:pt idx="3">
                  <c:v>45518</c:v>
                </c:pt>
                <c:pt idx="4">
                  <c:v>45552</c:v>
                </c:pt>
                <c:pt idx="5">
                  <c:v>45581</c:v>
                </c:pt>
                <c:pt idx="6">
                  <c:v>45615</c:v>
                </c:pt>
                <c:pt idx="7">
                  <c:v>45645</c:v>
                </c:pt>
                <c:pt idx="8">
                  <c:v>45671</c:v>
                </c:pt>
                <c:pt idx="9">
                  <c:v>45705</c:v>
                </c:pt>
                <c:pt idx="10">
                  <c:v>45730</c:v>
                </c:pt>
                <c:pt idx="11">
                  <c:v>45761</c:v>
                </c:pt>
              </c:numCache>
            </c:numRef>
          </c:cat>
          <c:val>
            <c:numRef>
              <c:f>Input!$P$24:$P$59</c:f>
              <c:numCache>
                <c:formatCode>_(* #,##0.0_);_(* \(#,##0.0\);_(* "-"?_);_(@_)</c:formatCode>
                <c:ptCount val="36"/>
                <c:pt idx="0">
                  <c:v>4.87</c:v>
                </c:pt>
                <c:pt idx="1">
                  <c:v>3.8266666666666667</c:v>
                </c:pt>
                <c:pt idx="2">
                  <c:v>4.0387096774193552</c:v>
                </c:pt>
                <c:pt idx="3">
                  <c:v>3.1300000000000003</c:v>
                </c:pt>
                <c:pt idx="4">
                  <c:v>3.3764705882352941</c:v>
                </c:pt>
                <c:pt idx="5">
                  <c:v>3.9586206896551723</c:v>
                </c:pt>
                <c:pt idx="6">
                  <c:v>6.4470588235294111</c:v>
                </c:pt>
                <c:pt idx="7">
                  <c:v>10.086666666666668</c:v>
                </c:pt>
                <c:pt idx="8">
                  <c:v>10.434615384615386</c:v>
                </c:pt>
                <c:pt idx="9">
                  <c:v>8.2882352941176478</c:v>
                </c:pt>
                <c:pt idx="10">
                  <c:v>6.26</c:v>
                </c:pt>
                <c:pt idx="11">
                  <c:v>4.0387096774193552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4B-4EDB-84E5-7E1A20696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470720"/>
        <c:axId val="115472640"/>
      </c:lineChart>
      <c:dateAx>
        <c:axId val="11547072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115472640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115472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Litres/Day
</a:t>
                </a:r>
              </a:p>
            </c:rich>
          </c:tx>
          <c:layout>
            <c:manualLayout>
              <c:xMode val="edge"/>
              <c:yMode val="edge"/>
              <c:x val="8.0645161290323047E-3"/>
              <c:y val="0.39142857142858201"/>
            </c:manualLayout>
          </c:layout>
          <c:overlay val="0"/>
        </c:title>
        <c:numFmt formatCode="_(* #,##0.0_);_(* \(#,##0.0\);_(* &quot;-&quot;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5470720"/>
        <c:crosses val="autoZero"/>
        <c:crossBetween val="between"/>
      </c:valAx>
      <c:spPr>
        <a:solidFill>
          <a:sysClr val="window" lastClr="FFFFFF"/>
        </a:solidFill>
        <a:ln>
          <a:solidFill>
            <a:srgbClr val="808080"/>
          </a:solidFill>
        </a:ln>
      </c:spPr>
    </c:plotArea>
    <c:plotVisOnly val="1"/>
    <c:dispBlanksAs val="gap"/>
    <c:showDLblsOverMax val="0"/>
  </c:chart>
  <c:spPr>
    <a:solidFill>
      <a:srgbClr val="00B0F0"/>
    </a:solidFill>
    <a:ln w="25400"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Graphs!$C$3</c:f>
          <c:strCache>
            <c:ptCount val="1"/>
            <c:pt idx="0">
              <c:v>Home Electrical Consumption </c:v>
            </c:pt>
          </c:strCache>
        </c:strRef>
      </c:tx>
      <c:overlay val="0"/>
      <c:txPr>
        <a:bodyPr/>
        <a:lstStyle/>
        <a:p>
          <a:pPr algn="ctr">
            <a:defRPr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5806451613187"/>
          <c:y val="0.20857142857143246"/>
          <c:w val="0.82741935483870954"/>
          <c:h val="0.51428571428571423"/>
        </c:manualLayout>
      </c:layout>
      <c:lineChart>
        <c:grouping val="standard"/>
        <c:varyColors val="0"/>
        <c:ser>
          <c:idx val="0"/>
          <c:order val="0"/>
          <c:tx>
            <c:v>kWH/Day</c:v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trendline>
            <c:name>Trendline</c:name>
            <c:spPr>
              <a:ln w="22225">
                <a:prstDash val="sysDot"/>
              </a:ln>
            </c:spPr>
            <c:trendlineType val="linear"/>
            <c:dispRSqr val="0"/>
            <c:dispEq val="0"/>
          </c:trendline>
          <c:cat>
            <c:numRef>
              <c:f>Input!$B$22:$B$57</c:f>
              <c:numCache>
                <c:formatCode>d\-mmm\-yy</c:formatCode>
                <c:ptCount val="36"/>
                <c:pt idx="0">
                  <c:v>41255</c:v>
                </c:pt>
                <c:pt idx="1">
                  <c:v>41286</c:v>
                </c:pt>
                <c:pt idx="2">
                  <c:v>41317</c:v>
                </c:pt>
                <c:pt idx="3">
                  <c:v>41347</c:v>
                </c:pt>
                <c:pt idx="4">
                  <c:v>41379</c:v>
                </c:pt>
                <c:pt idx="5">
                  <c:v>41408</c:v>
                </c:pt>
                <c:pt idx="6">
                  <c:v>41438</c:v>
                </c:pt>
                <c:pt idx="7">
                  <c:v>41470</c:v>
                </c:pt>
                <c:pt idx="8">
                  <c:v>41500</c:v>
                </c:pt>
                <c:pt idx="9">
                  <c:v>41529</c:v>
                </c:pt>
                <c:pt idx="10">
                  <c:v>41558</c:v>
                </c:pt>
                <c:pt idx="11">
                  <c:v>41591</c:v>
                </c:pt>
              </c:numCache>
            </c:numRef>
          </c:cat>
          <c:val>
            <c:numRef>
              <c:f>Input!$E$22:$E$57</c:f>
              <c:numCache>
                <c:formatCode>0</c:formatCode>
                <c:ptCount val="36"/>
                <c:pt idx="0">
                  <c:v>31</c:v>
                </c:pt>
                <c:pt idx="1">
                  <c:v>52.967741935483872</c:v>
                </c:pt>
                <c:pt idx="2">
                  <c:v>27.93548387096774</c:v>
                </c:pt>
                <c:pt idx="3">
                  <c:v>21.333333333333332</c:v>
                </c:pt>
                <c:pt idx="4">
                  <c:v>17.625</c:v>
                </c:pt>
                <c:pt idx="5">
                  <c:v>13.827586206896552</c:v>
                </c:pt>
                <c:pt idx="6">
                  <c:v>14.366666666666667</c:v>
                </c:pt>
                <c:pt idx="7">
                  <c:v>12.21875</c:v>
                </c:pt>
                <c:pt idx="8">
                  <c:v>13.566666666666666</c:v>
                </c:pt>
                <c:pt idx="9">
                  <c:v>14.655172413793103</c:v>
                </c:pt>
                <c:pt idx="10">
                  <c:v>14.586206896551724</c:v>
                </c:pt>
                <c:pt idx="11">
                  <c:v>19.969696969696969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62-41ED-A23A-FA3CDCADE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072000"/>
        <c:axId val="155073536"/>
      </c:lineChart>
      <c:dateAx>
        <c:axId val="15507200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5073536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155073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kWh/Day
</a:t>
                </a:r>
              </a:p>
            </c:rich>
          </c:tx>
          <c:layout>
            <c:manualLayout>
              <c:xMode val="edge"/>
              <c:yMode val="edge"/>
              <c:x val="8.0645161290323047E-3"/>
              <c:y val="0.391428571428582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5072000"/>
        <c:crosses val="autoZero"/>
        <c:crossBetween val="between"/>
      </c:valAx>
      <c:spPr>
        <a:solidFill>
          <a:sysClr val="window" lastClr="FFFFFF"/>
        </a:solidFill>
        <a:ln>
          <a:solidFill>
            <a:srgbClr val="80808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rgbClr val="00937F"/>
    </a:solidFill>
    <a:ln w="25400">
      <a:solidFill>
        <a:schemeClr val="tx1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Graphs!$C$3</c:f>
          <c:strCache>
            <c:ptCount val="1"/>
            <c:pt idx="0">
              <c:v>Home Electrical Consumption </c:v>
            </c:pt>
          </c:strCache>
        </c:strRef>
      </c:tx>
      <c:overlay val="0"/>
      <c:txPr>
        <a:bodyPr/>
        <a:lstStyle/>
        <a:p>
          <a:pPr algn="ctr">
            <a:defRPr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5806451613187"/>
          <c:y val="0.20857142857143246"/>
          <c:w val="0.82741935483870954"/>
          <c:h val="0.51428571428571423"/>
        </c:manualLayout>
      </c:layout>
      <c:lineChart>
        <c:grouping val="standard"/>
        <c:varyColors val="0"/>
        <c:ser>
          <c:idx val="0"/>
          <c:order val="0"/>
          <c:tx>
            <c:v>kWH/Day</c:v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trendline>
            <c:name>Trendline</c:name>
            <c:spPr>
              <a:ln w="22225">
                <a:prstDash val="sysDot"/>
              </a:ln>
            </c:spPr>
            <c:trendlineType val="linear"/>
            <c:dispRSqr val="0"/>
            <c:dispEq val="0"/>
          </c:trendline>
          <c:cat>
            <c:numRef>
              <c:f>Input!$B$22:$B$57</c:f>
              <c:numCache>
                <c:formatCode>d\-mmm\-yy</c:formatCode>
                <c:ptCount val="36"/>
                <c:pt idx="0">
                  <c:v>41255</c:v>
                </c:pt>
                <c:pt idx="1">
                  <c:v>41286</c:v>
                </c:pt>
                <c:pt idx="2">
                  <c:v>41317</c:v>
                </c:pt>
                <c:pt idx="3">
                  <c:v>41347</c:v>
                </c:pt>
                <c:pt idx="4">
                  <c:v>41379</c:v>
                </c:pt>
                <c:pt idx="5">
                  <c:v>41408</c:v>
                </c:pt>
                <c:pt idx="6">
                  <c:v>41438</c:v>
                </c:pt>
                <c:pt idx="7">
                  <c:v>41470</c:v>
                </c:pt>
                <c:pt idx="8">
                  <c:v>41500</c:v>
                </c:pt>
                <c:pt idx="9">
                  <c:v>41529</c:v>
                </c:pt>
                <c:pt idx="10">
                  <c:v>41558</c:v>
                </c:pt>
                <c:pt idx="11">
                  <c:v>41591</c:v>
                </c:pt>
              </c:numCache>
            </c:numRef>
          </c:cat>
          <c:val>
            <c:numRef>
              <c:f>Input!$E$22:$E$57</c:f>
              <c:numCache>
                <c:formatCode>0</c:formatCode>
                <c:ptCount val="36"/>
                <c:pt idx="0">
                  <c:v>31</c:v>
                </c:pt>
                <c:pt idx="1">
                  <c:v>52.967741935483872</c:v>
                </c:pt>
                <c:pt idx="2">
                  <c:v>27.93548387096774</c:v>
                </c:pt>
                <c:pt idx="3">
                  <c:v>21.333333333333332</c:v>
                </c:pt>
                <c:pt idx="4">
                  <c:v>17.625</c:v>
                </c:pt>
                <c:pt idx="5">
                  <c:v>13.827586206896552</c:v>
                </c:pt>
                <c:pt idx="6">
                  <c:v>14.366666666666667</c:v>
                </c:pt>
                <c:pt idx="7">
                  <c:v>12.21875</c:v>
                </c:pt>
                <c:pt idx="8">
                  <c:v>13.566666666666666</c:v>
                </c:pt>
                <c:pt idx="9">
                  <c:v>14.655172413793103</c:v>
                </c:pt>
                <c:pt idx="10">
                  <c:v>14.586206896551724</c:v>
                </c:pt>
                <c:pt idx="11">
                  <c:v>19.969696969696969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62-41ED-A23A-FA3CDCADE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072000"/>
        <c:axId val="155073536"/>
      </c:lineChart>
      <c:dateAx>
        <c:axId val="15507200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5073536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155073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kWh/Day
</a:t>
                </a:r>
              </a:p>
            </c:rich>
          </c:tx>
          <c:layout>
            <c:manualLayout>
              <c:xMode val="edge"/>
              <c:yMode val="edge"/>
              <c:x val="8.0645161290323047E-3"/>
              <c:y val="0.391428571428582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5072000"/>
        <c:crosses val="autoZero"/>
        <c:crossBetween val="between"/>
      </c:valAx>
      <c:spPr>
        <a:solidFill>
          <a:sysClr val="window" lastClr="FFFFFF"/>
        </a:solidFill>
        <a:ln>
          <a:solidFill>
            <a:srgbClr val="80808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rgbClr val="00937F"/>
    </a:solidFill>
    <a:ln w="25400">
      <a:solidFill>
        <a:schemeClr val="tx1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 algn="ctr">
              <a:defRPr sz="1200">
                <a:latin typeface="Arial" pitchFamily="34" charset="0"/>
                <a:cs typeface="Arial" pitchFamily="34" charset="0"/>
              </a:defRPr>
            </a:pPr>
            <a:r>
              <a:rPr lang="en-US" dirty="0"/>
              <a:t>Home Electrical Consumption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225806451613187"/>
          <c:y val="0.20857142857143246"/>
          <c:w val="0.82741935483870954"/>
          <c:h val="0.51428571428571423"/>
        </c:manualLayout>
      </c:layout>
      <c:lineChart>
        <c:grouping val="standard"/>
        <c:varyColors val="0"/>
        <c:ser>
          <c:idx val="0"/>
          <c:order val="0"/>
          <c:tx>
            <c:v>kWH/Day</c:v>
          </c:tx>
          <c:trendline>
            <c:name>Trendline</c:name>
            <c:spPr>
              <a:ln w="22225">
                <a:prstDash val="sysDot"/>
              </a:ln>
            </c:spPr>
            <c:trendlineType val="linear"/>
            <c:dispRSqr val="0"/>
            <c:dispEq val="0"/>
          </c:trendline>
          <c:cat>
            <c:numRef>
              <c:f>Input!$B$24:$B$59</c:f>
              <c:numCache>
                <c:formatCode>d\-mmm\-yy</c:formatCode>
                <c:ptCount val="36"/>
                <c:pt idx="0">
                  <c:v>45413</c:v>
                </c:pt>
                <c:pt idx="1">
                  <c:v>45443</c:v>
                </c:pt>
                <c:pt idx="2">
                  <c:v>45475</c:v>
                </c:pt>
                <c:pt idx="3">
                  <c:v>45505</c:v>
                </c:pt>
                <c:pt idx="4">
                  <c:v>45534</c:v>
                </c:pt>
                <c:pt idx="5">
                  <c:v>45566</c:v>
                </c:pt>
                <c:pt idx="6">
                  <c:v>45597</c:v>
                </c:pt>
                <c:pt idx="7">
                  <c:v>45628</c:v>
                </c:pt>
                <c:pt idx="8">
                  <c:v>45657</c:v>
                </c:pt>
                <c:pt idx="9">
                  <c:v>45688</c:v>
                </c:pt>
                <c:pt idx="10">
                  <c:v>45716</c:v>
                </c:pt>
                <c:pt idx="11">
                  <c:v>45747</c:v>
                </c:pt>
              </c:numCache>
            </c:numRef>
          </c:cat>
          <c:val>
            <c:numRef>
              <c:f>Input!$E$24:$E$59</c:f>
              <c:numCache>
                <c:formatCode>0</c:formatCode>
                <c:ptCount val="36"/>
                <c:pt idx="0">
                  <c:v>9.1724137931034484</c:v>
                </c:pt>
                <c:pt idx="1">
                  <c:v>7.4666666666666668</c:v>
                </c:pt>
                <c:pt idx="2">
                  <c:v>9.53125</c:v>
                </c:pt>
                <c:pt idx="3">
                  <c:v>12.533333333333333</c:v>
                </c:pt>
                <c:pt idx="4">
                  <c:v>12</c:v>
                </c:pt>
                <c:pt idx="5">
                  <c:v>12</c:v>
                </c:pt>
                <c:pt idx="6">
                  <c:v>13.483870967741936</c:v>
                </c:pt>
                <c:pt idx="7">
                  <c:v>14.483870967741936</c:v>
                </c:pt>
                <c:pt idx="8">
                  <c:v>16.448275862068964</c:v>
                </c:pt>
                <c:pt idx="9">
                  <c:v>11.580645161290322</c:v>
                </c:pt>
                <c:pt idx="10">
                  <c:v>10.642857142857142</c:v>
                </c:pt>
                <c:pt idx="11">
                  <c:v>11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D0-4CC2-AA35-E4F23E2DB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432064"/>
        <c:axId val="115433856"/>
      </c:lineChart>
      <c:dateAx>
        <c:axId val="11543206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115433856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1154338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kWh/Day
</a:t>
                </a:r>
              </a:p>
            </c:rich>
          </c:tx>
          <c:layout>
            <c:manualLayout>
              <c:xMode val="edge"/>
              <c:yMode val="edge"/>
              <c:x val="8.0645161290323047E-3"/>
              <c:y val="0.391428571428582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5432064"/>
        <c:crosses val="autoZero"/>
        <c:crossBetween val="between"/>
      </c:valAx>
      <c:spPr>
        <a:solidFill>
          <a:sysClr val="window" lastClr="FFFFFF"/>
        </a:solidFill>
        <a:ln>
          <a:solidFill>
            <a:srgbClr val="80808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rgbClr val="92D050"/>
    </a:solidFill>
    <a:ln w="25400"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Graphs!$C$44</c:f>
          <c:strCache>
            <c:ptCount val="1"/>
            <c:pt idx="0">
              <c:v>Home Water Consumption </c:v>
            </c:pt>
          </c:strCache>
        </c:strRef>
      </c:tx>
      <c:layout>
        <c:manualLayout>
          <c:xMode val="edge"/>
          <c:yMode val="edge"/>
          <c:x val="0.24571312719521751"/>
          <c:y val="6.7567567567567571E-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5806451613187"/>
          <c:y val="0.20857142857143246"/>
          <c:w val="0.82741935483870954"/>
          <c:h val="0.51428571428571423"/>
        </c:manualLayout>
      </c:layout>
      <c:lineChart>
        <c:grouping val="standard"/>
        <c:varyColors val="0"/>
        <c:ser>
          <c:idx val="0"/>
          <c:order val="0"/>
          <c:tx>
            <c:strRef>
              <c:f>Input!$F$66</c:f>
              <c:strCache>
                <c:ptCount val="1"/>
                <c:pt idx="0">
                  <c:v>litres/day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trendline>
            <c:name>Trendline</c:name>
            <c:spPr>
              <a:ln w="22225">
                <a:prstDash val="sysDot"/>
              </a:ln>
            </c:spPr>
            <c:trendlineType val="linear"/>
            <c:dispRSqr val="0"/>
            <c:dispEq val="0"/>
          </c:trendline>
          <c:cat>
            <c:numRef>
              <c:f>Input!$B$68:$B$104</c:f>
              <c:numCache>
                <c:formatCode>d\-mmm\-yy</c:formatCode>
                <c:ptCount val="37"/>
                <c:pt idx="0">
                  <c:v>41306</c:v>
                </c:pt>
                <c:pt idx="1">
                  <c:v>41334</c:v>
                </c:pt>
                <c:pt idx="2">
                  <c:v>41365</c:v>
                </c:pt>
                <c:pt idx="3">
                  <c:v>41395</c:v>
                </c:pt>
                <c:pt idx="4">
                  <c:v>41426</c:v>
                </c:pt>
                <c:pt idx="5">
                  <c:v>41456</c:v>
                </c:pt>
                <c:pt idx="6">
                  <c:v>41487</c:v>
                </c:pt>
                <c:pt idx="7">
                  <c:v>41518</c:v>
                </c:pt>
                <c:pt idx="8">
                  <c:v>41548</c:v>
                </c:pt>
                <c:pt idx="9">
                  <c:v>41579</c:v>
                </c:pt>
              </c:numCache>
            </c:numRef>
          </c:cat>
          <c:val>
            <c:numRef>
              <c:f>Input!$F$68:$F$104</c:f>
              <c:numCache>
                <c:formatCode>0</c:formatCode>
                <c:ptCount val="37"/>
                <c:pt idx="0">
                  <c:v>64.516129032258064</c:v>
                </c:pt>
                <c:pt idx="1">
                  <c:v>392.85714285714283</c:v>
                </c:pt>
                <c:pt idx="2">
                  <c:v>161.29032258064515</c:v>
                </c:pt>
                <c:pt idx="3">
                  <c:v>366.66666666666669</c:v>
                </c:pt>
                <c:pt idx="4">
                  <c:v>322.58064516129031</c:v>
                </c:pt>
                <c:pt idx="5">
                  <c:v>366.66666666666669</c:v>
                </c:pt>
                <c:pt idx="6">
                  <c:v>-129.03225806451613</c:v>
                </c:pt>
                <c:pt idx="7">
                  <c:v>290.32258064516128</c:v>
                </c:pt>
                <c:pt idx="8">
                  <c:v>200</c:v>
                </c:pt>
                <c:pt idx="9">
                  <c:v>290.32258064516128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5F-416B-B71D-75E42C424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45344"/>
        <c:axId val="155146880"/>
      </c:lineChart>
      <c:dateAx>
        <c:axId val="15514534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5146880"/>
        <c:crossesAt val="0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155146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Litres/Day
</a:t>
                </a:r>
              </a:p>
            </c:rich>
          </c:tx>
          <c:layout>
            <c:manualLayout>
              <c:xMode val="edge"/>
              <c:yMode val="edge"/>
              <c:x val="8.0645161290323047E-3"/>
              <c:y val="0.391428571428582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5145344"/>
        <c:crosses val="autoZero"/>
        <c:crossBetween val="between"/>
      </c:valAx>
      <c:spPr>
        <a:solidFill>
          <a:sysClr val="window" lastClr="FFFFFF"/>
        </a:solidFill>
        <a:ln>
          <a:solidFill>
            <a:srgbClr val="80808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rgbClr val="00937F"/>
    </a:solidFill>
    <a:ln w="25400">
      <a:solidFill>
        <a:schemeClr val="tx1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'cg231114d002-eng'!$E$2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'cg231114d002-eng'!$A$3:$A$16</c:f>
              <c:strCache>
                <c:ptCount val="14"/>
                <c:pt idx="0">
                  <c:v>Canada</c:v>
                </c:pt>
                <c:pt idx="1">
                  <c:v>Newfoundland and Labrador</c:v>
                </c:pt>
                <c:pt idx="2">
                  <c:v>Prince Edward Island</c:v>
                </c:pt>
                <c:pt idx="3">
                  <c:v>Nova Scotia</c:v>
                </c:pt>
                <c:pt idx="4">
                  <c:v>New Brunswick</c:v>
                </c:pt>
                <c:pt idx="5">
                  <c:v>Quebec</c:v>
                </c:pt>
                <c:pt idx="6">
                  <c:v>Ontario</c:v>
                </c:pt>
                <c:pt idx="7">
                  <c:v>Manitoba</c:v>
                </c:pt>
                <c:pt idx="8">
                  <c:v>Saskatchewan</c:v>
                </c:pt>
                <c:pt idx="9">
                  <c:v>Alberta</c:v>
                </c:pt>
                <c:pt idx="10">
                  <c:v>British Columbia</c:v>
                </c:pt>
                <c:pt idx="11">
                  <c:v>Yukon</c:v>
                </c:pt>
                <c:pt idx="12">
                  <c:v>Northwest Territories</c:v>
                </c:pt>
                <c:pt idx="13">
                  <c:v>Nunavut</c:v>
                </c:pt>
              </c:strCache>
            </c:strRef>
          </c:cat>
          <c:val>
            <c:numRef>
              <c:f>'cg231114d002-eng'!$E$3:$E$16</c:f>
              <c:numCache>
                <c:formatCode>General</c:formatCode>
                <c:ptCount val="14"/>
                <c:pt idx="0">
                  <c:v>223</c:v>
                </c:pt>
                <c:pt idx="1">
                  <c:v>402</c:v>
                </c:pt>
                <c:pt idx="2">
                  <c:v>181</c:v>
                </c:pt>
                <c:pt idx="3">
                  <c:v>220</c:v>
                </c:pt>
                <c:pt idx="4">
                  <c:v>243</c:v>
                </c:pt>
                <c:pt idx="5">
                  <c:v>257</c:v>
                </c:pt>
                <c:pt idx="6">
                  <c:v>187</c:v>
                </c:pt>
                <c:pt idx="7">
                  <c:v>164</c:v>
                </c:pt>
                <c:pt idx="8">
                  <c:v>208</c:v>
                </c:pt>
                <c:pt idx="9">
                  <c:v>195</c:v>
                </c:pt>
                <c:pt idx="10">
                  <c:v>286</c:v>
                </c:pt>
                <c:pt idx="11">
                  <c:v>421</c:v>
                </c:pt>
                <c:pt idx="12">
                  <c:v>204</c:v>
                </c:pt>
                <c:pt idx="13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F-4BF7-9D60-5A1EE9926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3623696"/>
        <c:axId val="1233625136"/>
      </c:barChart>
      <c:catAx>
        <c:axId val="123362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625136"/>
        <c:crosses val="autoZero"/>
        <c:auto val="1"/>
        <c:lblAlgn val="ctr"/>
        <c:lblOffset val="100"/>
        <c:noMultiLvlLbl val="0"/>
      </c:catAx>
      <c:valAx>
        <c:axId val="123362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62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A9964-134E-417F-9232-6F5D1AE9102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5321-859D-446F-857E-8E61F4D8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kapower.com/en-ca/customer-billing-rates/rates-regulations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5321-859D-446F-857E-8E61F4D8D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D5321-859D-446F-857E-8E61F4D8DC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83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From the old document, think it is electric hot water hence why so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B6B93-BC14-4BD8-9136-9DDCE5085A7B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322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F7835-8FE0-45DE-C4BE-7D7B3BCAD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6122A7-B42F-043D-03D5-F647F4383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CF984D-7F74-B00C-018B-537F1DD77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9EBDF-494B-9C78-2BA8-3BE7A05FF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B6B93-BC14-4BD8-9136-9DDCE5085A7B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357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1000 kWh in winter limit, 600 kWh in summer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C98444BF-BD3E-41DE-9292-719DD60397B9}" type="slidenum">
              <a:rPr lang="en-CA" altLang="en-US" smtClean="0"/>
              <a:pPr>
                <a:spcBef>
                  <a:spcPct val="0"/>
                </a:spcBef>
              </a:pPr>
              <a:t>20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Ask participants what electricity-savings measures they recommend/are using?</a:t>
            </a:r>
          </a:p>
          <a:p>
            <a:r>
              <a:rPr lang="en-US" altLang="en-US" dirty="0"/>
              <a:t>Gadgets are not going to save you electricity (actually uses </a:t>
            </a:r>
            <a:r>
              <a:rPr lang="en-US" altLang="en-US" dirty="0" err="1"/>
              <a:t>elec</a:t>
            </a:r>
            <a:r>
              <a:rPr lang="en-US" altLang="en-US" dirty="0"/>
              <a:t>).</a:t>
            </a:r>
          </a:p>
          <a:p>
            <a:r>
              <a:rPr lang="en-US" altLang="en-US" dirty="0" err="1"/>
              <a:t>Killawatt</a:t>
            </a:r>
            <a:r>
              <a:rPr lang="en-US" altLang="en-US" dirty="0"/>
              <a:t> meter rental/sign out sheet if participants are interested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B93D0FDB-4980-4808-87F5-438A8D98F00B}" type="slidenum">
              <a:rPr lang="en-CA" altLang="en-US" smtClean="0"/>
              <a:pPr>
                <a:spcBef>
                  <a:spcPct val="0"/>
                </a:spcBef>
              </a:pPr>
              <a:t>21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Ask participants what electricity-savings measures they recommend/are using?</a:t>
            </a:r>
          </a:p>
          <a:p>
            <a:r>
              <a:rPr lang="en-US" altLang="en-US" dirty="0"/>
              <a:t>Gadgets are not going to save you electricity (actually use </a:t>
            </a:r>
            <a:r>
              <a:rPr lang="en-US" altLang="en-US" dirty="0" err="1"/>
              <a:t>elec</a:t>
            </a:r>
            <a:r>
              <a:rPr lang="en-US" altLang="en-US" dirty="0"/>
              <a:t>).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B6B93-BC14-4BD8-9136-9DDCE5085A7B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70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Log in to Mike’s </a:t>
            </a:r>
            <a:r>
              <a:rPr lang="en-US" altLang="en-US" dirty="0" err="1"/>
              <a:t>emonitor</a:t>
            </a:r>
            <a:r>
              <a:rPr lang="en-US" altLang="en-US" dirty="0"/>
              <a:t> site and show case low electricity use.</a:t>
            </a:r>
          </a:p>
          <a:p>
            <a:r>
              <a:rPr lang="en-US" altLang="en-US" dirty="0" err="1"/>
              <a:t>Killawatt</a:t>
            </a:r>
            <a:r>
              <a:rPr lang="en-US" altLang="en-US" dirty="0"/>
              <a:t> meter rental/sign out sheet if participants are interested</a:t>
            </a:r>
          </a:p>
          <a:p>
            <a:endParaRPr lang="en-CA" dirty="0"/>
          </a:p>
          <a:p>
            <a:r>
              <a:rPr lang="en-CA" dirty="0"/>
              <a:t>Moving this to a later section -TA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B6B93-BC14-4BD8-9136-9DDCE5085A7B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8254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Adjustment quarterly, usually estimated amount</a:t>
            </a:r>
          </a:p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BE18AA28-E6B1-4169-B9E2-8565A2AA729F}" type="slidenum">
              <a:rPr lang="en-CA" altLang="en-US" smtClean="0"/>
              <a:pPr>
                <a:spcBef>
                  <a:spcPct val="0"/>
                </a:spcBef>
              </a:pPr>
              <a:t>25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Adjustment quarterly, usually estimated amount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Insurance program: All costs associated with residential water line repair on the homeowner’s side is subject to a $1000 deductible. </a:t>
            </a:r>
          </a:p>
          <a:p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7BDF405C-853E-4851-90EA-0167138A7D90}" type="slidenum">
              <a:rPr lang="en-CA" altLang="en-US" smtClean="0"/>
              <a:pPr>
                <a:spcBef>
                  <a:spcPct val="0"/>
                </a:spcBef>
              </a:pPr>
              <a:t>26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Truck water delivery – clean your tank every year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70E97D84-F464-4F58-BFB4-8B7E3B9D4271}" type="slidenum">
              <a:rPr lang="en-CA" altLang="en-US" smtClean="0"/>
              <a:pPr>
                <a:spcBef>
                  <a:spcPct val="0"/>
                </a:spcBef>
              </a:pPr>
              <a:t>27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383A8B98-8D77-4E0A-8315-9A68ADDAA9D0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CA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answer is actual vs estimated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D5321-859D-446F-857E-8E61F4D8DC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45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dirty="0"/>
              <a:t>https://www150.statcan.gc.ca/n1/daily-quotidien/231114/cg-d002-png-eng.htm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5A175D6B-301D-4F66-9F65-19F13D923D27}" type="slidenum">
              <a:rPr lang="en-CA" altLang="en-US" smtClean="0"/>
              <a:pPr>
                <a:spcBef>
                  <a:spcPct val="0"/>
                </a:spcBef>
              </a:pPr>
              <a:t>29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Home water use from </a:t>
            </a:r>
            <a:r>
              <a:rPr lang="en-US" altLang="en-US" dirty="0" err="1"/>
              <a:t>NRCan</a:t>
            </a:r>
            <a:r>
              <a:rPr lang="en-US" altLang="en-US" dirty="0"/>
              <a:t>,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C52CC70A-9972-4B12-8B8C-33939BAA7E34}" type="slidenum">
              <a:rPr lang="en-CA" altLang="en-US" smtClean="0"/>
              <a:pPr>
                <a:spcBef>
                  <a:spcPct val="0"/>
                </a:spcBef>
              </a:pPr>
              <a:t>30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flow is 6 </a:t>
            </a:r>
            <a:r>
              <a:rPr lang="en-US" dirty="0" err="1"/>
              <a:t>litres</a:t>
            </a:r>
            <a:r>
              <a:rPr lang="en-US" dirty="0"/>
              <a:t> or less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D5321-859D-446F-857E-8E61F4D8DC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1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D5321-859D-446F-857E-8E61F4D8DCF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4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Discussion.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A527BE87-A987-4C7D-BC6C-552B4DA2E63C}" type="slidenum">
              <a:rPr lang="en-CA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CA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kW: measure of power (what a device uses)</a:t>
            </a:r>
          </a:p>
          <a:p>
            <a:r>
              <a:rPr lang="en-US" altLang="en-US" dirty="0"/>
              <a:t>kWh: measure of energy (what it uses over time)</a:t>
            </a:r>
          </a:p>
          <a:p>
            <a:endParaRPr lang="en-US" altLang="en-US" dirty="0"/>
          </a:p>
          <a:p>
            <a:r>
              <a:rPr lang="en-US" altLang="en-US" dirty="0"/>
              <a:t>Explain MJ and GJ</a:t>
            </a:r>
          </a:p>
          <a:p>
            <a:r>
              <a:rPr lang="en-US" altLang="en-US" dirty="0"/>
              <a:t>1GJ of energy is about 2 BBQ propane tanks</a:t>
            </a:r>
          </a:p>
          <a:p>
            <a:r>
              <a:rPr lang="en-US" altLang="en-US" dirty="0"/>
              <a:t>277.78 kWh is 1GJ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7D5DB017-AE9F-4549-BEC5-3E55E223AFAE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Heating values, different fuel types, and different efficiency of common combustion appliances</a:t>
            </a:r>
          </a:p>
          <a:p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CFACD042-1155-42F5-A1F2-FB2918F411EF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CE7F8-D345-22F7-7A7C-F9749D607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D1F7E8F6-70A3-3732-D01A-412A38DB37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CD30DC3-6EFF-E605-56A2-3447CFBE0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Heating values, different fuel types, and different efficiency of common combustion appliances</a:t>
            </a:r>
          </a:p>
          <a:p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F053C1D-A63E-6A99-551C-FDA9D491B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CFACD042-1155-42F5-A1F2-FB2918F411EF}" type="slidenum">
              <a:rPr lang="en-CA" altLang="en-US" smtClean="0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56566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9FF3EB60-62C2-40AC-8EB1-4263576F6317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C3322-D6C3-7220-6AF2-AD9F06647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F21CA14-58FE-C7BA-C23C-3ACE810BC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667ABE3E-4631-5ADF-8AFD-1734BAD11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This is a newer chart based on Taylor’s Bills. Combi-boiler hot water system.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3D5BC98-9844-1843-E61C-C2C79CD56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9FF3EB60-62C2-40AC-8EB1-4263576F6317}" type="slidenum">
              <a:rPr lang="en-CA" altLang="en-US" smtClean="0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89759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B648F9B3-B253-4F18-9269-225BE0E5DA64}" type="slidenum">
              <a:rPr lang="en-CA" altLang="en-US" smtClean="0"/>
              <a:pPr>
                <a:spcBef>
                  <a:spcPct val="0"/>
                </a:spcBef>
              </a:pPr>
              <a:t>11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Bring your own bills </a:t>
            </a:r>
          </a:p>
          <a:p>
            <a:endParaRPr lang="en-US" altLang="en-US" dirty="0"/>
          </a:p>
          <a:p>
            <a:r>
              <a:rPr lang="en-US" dirty="0">
                <a:hlinkClick r:id="rId3"/>
              </a:rPr>
              <a:t>Naka Power (Utilities) | Rates &amp; Regulations</a:t>
            </a:r>
            <a:endParaRPr lang="en-US" dirty="0"/>
          </a:p>
          <a:p>
            <a:r>
              <a:rPr lang="en-US" altLang="en-US" dirty="0"/>
              <a:t>https://www.nakapower.com/en-ca/customer-billing-rates/rates-regulations.html</a:t>
            </a:r>
          </a:p>
          <a:p>
            <a:endParaRPr lang="en-US" altLang="en-US" dirty="0"/>
          </a:p>
          <a:p>
            <a:r>
              <a:rPr lang="en-US" altLang="en-US" dirty="0"/>
              <a:t>Fuel Cost Library</a:t>
            </a:r>
          </a:p>
          <a:p>
            <a:endParaRPr lang="en-US" altLang="en-US" dirty="0"/>
          </a:p>
          <a:p>
            <a:r>
              <a:rPr lang="en-US" altLang="en-US" dirty="0"/>
              <a:t>Rider H ends May 1</a:t>
            </a:r>
          </a:p>
          <a:p>
            <a:r>
              <a:rPr lang="en-US" altLang="en-US" dirty="0"/>
              <a:t>Rider G </a:t>
            </a:r>
            <a:r>
              <a:rPr lang="en-US" altLang="en-US"/>
              <a:t>ends June 1</a:t>
            </a:r>
            <a:endParaRPr lang="en-US" altLang="en-US" dirty="0"/>
          </a:p>
          <a:p>
            <a:endParaRPr lang="en-US" altLang="en-US" dirty="0"/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Rider E is used to either refund money to customers or collect extra costs when past rates didn’t match actual expenses.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Rider F adjusts your bill to reflect the real cost of purchasing wholesale power from NTPC in Hydro communities within the Snare Rate Zone.</a:t>
            </a:r>
            <a:br>
              <a:rPr lang="en-US" dirty="0"/>
            </a:br>
            <a:endParaRPr lang="en-US" dirty="0"/>
          </a:p>
          <a:p>
            <a:endParaRPr lang="en-US" altLang="en-US" dirty="0"/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Rider G helps recover costs related to the transition of Hay River’s electricity services from Naka Power Utilities to NTPC.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Rider H is used to either collect or refund money based on certain costs approved by the regulator.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Rider R adjusts your bill during and after the General Rate Application (GRA) process—this is when the regulator reviews and approves new electricity rates.</a:t>
            </a:r>
          </a:p>
          <a:p>
            <a:br>
              <a:rPr lang="en-US" dirty="0"/>
            </a:br>
            <a:endParaRPr lang="en-US" dirty="0"/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Franchise Tax collects the fee that the utility pays to the City of Yellowknife for the right to operate within city limits.</a:t>
            </a:r>
          </a:p>
          <a:p>
            <a:br>
              <a:rPr lang="en-US" dirty="0"/>
            </a:b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</a:pPr>
            <a:fld id="{EF245620-165A-4AEA-8885-DB68E9BFC515}" type="slidenum">
              <a:rPr lang="en-CA" altLang="en-US" smtClean="0"/>
              <a:pPr>
                <a:spcBef>
                  <a:spcPct val="0"/>
                </a:spcBef>
              </a:pPr>
              <a:t>15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4BE9F272-A3D3-4671-A55C-CA3D260886D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E3E4C40-2927-433A-980B-F50F9A0B6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1714500"/>
            <a:ext cx="6248400" cy="857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l">
              <a:defRPr sz="3200" b="1">
                <a:solidFill>
                  <a:srgbClr val="00937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2C9706-44EA-A8BE-EC1D-3ABE77F6E28A}"/>
              </a:ext>
            </a:extLst>
          </p:cNvPr>
          <p:cNvSpPr/>
          <p:nvPr userDrawn="1"/>
        </p:nvSpPr>
        <p:spPr>
          <a:xfrm>
            <a:off x="-76200" y="4171950"/>
            <a:ext cx="9448800" cy="971550"/>
          </a:xfrm>
          <a:prstGeom prst="rect">
            <a:avLst/>
          </a:prstGeom>
          <a:solidFill>
            <a:srgbClr val="009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CA512E1-44DF-0E78-6EC5-BF4447B2F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5568"/>
            <a:ext cx="3404620" cy="10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0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93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5943600" cy="2457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A928D2-07A3-0B37-1B4B-0A94EE570DCD}"/>
              </a:ext>
            </a:extLst>
          </p:cNvPr>
          <p:cNvSpPr/>
          <p:nvPr userDrawn="1"/>
        </p:nvSpPr>
        <p:spPr>
          <a:xfrm>
            <a:off x="-152400" y="4857750"/>
            <a:ext cx="9448800" cy="361950"/>
          </a:xfrm>
          <a:prstGeom prst="rect">
            <a:avLst/>
          </a:prstGeom>
          <a:solidFill>
            <a:srgbClr val="009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43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9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620000" cy="5715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833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971550"/>
            <a:ext cx="6248400" cy="857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l">
              <a:defRPr sz="3200" b="1">
                <a:solidFill>
                  <a:srgbClr val="00937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2C9706-44EA-A8BE-EC1D-3ABE77F6E28A}"/>
              </a:ext>
            </a:extLst>
          </p:cNvPr>
          <p:cNvSpPr/>
          <p:nvPr userDrawn="1"/>
        </p:nvSpPr>
        <p:spPr>
          <a:xfrm>
            <a:off x="-76200" y="4171950"/>
            <a:ext cx="9448800" cy="971550"/>
          </a:xfrm>
          <a:prstGeom prst="rect">
            <a:avLst/>
          </a:prstGeom>
          <a:solidFill>
            <a:srgbClr val="009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CA512E1-44DF-0E78-6EC5-BF4447B2F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20000"/>
            <a:ext cx="3404620" cy="10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4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1086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28700"/>
            <a:ext cx="84582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620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0" r:id="rId2"/>
    <p:sldLayoutId id="2147483781" r:id="rId3"/>
    <p:sldLayoutId id="2147483784" r:id="rId4"/>
    <p:sldLayoutId id="2147483786" r:id="rId5"/>
    <p:sldLayoutId id="2147483787" r:id="rId6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2800" kern="1200" cap="none" spc="-100" baseline="0" dirty="0">
          <a:ln>
            <a:noFill/>
          </a:ln>
          <a:solidFill>
            <a:schemeClr val="tx1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fontAlgn="base" latinLnBrk="0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lang="en-US" alt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fontAlgn="base" latinLnBrk="0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–"/>
        <a:defRPr lang="en-US" alt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28600" algn="l" defTabSz="914400" rtl="0" eaLnBrk="1" fontAlgn="base" latinLnBrk="0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lang="en-US" alt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fontAlgn="base" latinLnBrk="0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–"/>
        <a:defRPr lang="en-US" alt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fontAlgn="base" latinLnBrk="0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»"/>
        <a:defRPr lang="en-US" altLang="en-US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ea.nt.ca/document/6075/?tmstv=175555342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Monitoring Your Energy Bills</a:t>
            </a:r>
          </a:p>
        </p:txBody>
      </p:sp>
    </p:spTree>
    <p:extLst>
      <p:ext uri="{BB962C8B-B14F-4D97-AF65-F5344CB8AC3E}">
        <p14:creationId xmlns:p14="http://schemas.microsoft.com/office/powerpoint/2010/main" val="119957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1D1F6-D7F5-5863-3AF2-E2E2F2029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5C442C0-C07E-7264-BA2F-A1E2143712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7620000" cy="571500"/>
          </a:xfrm>
        </p:spPr>
        <p:txBody>
          <a:bodyPr/>
          <a:lstStyle/>
          <a:p>
            <a:r>
              <a:rPr lang="en-US" altLang="en-US" b="1" dirty="0">
                <a:solidFill>
                  <a:srgbClr val="00937F"/>
                </a:solidFill>
              </a:rPr>
              <a:t>Fuel Bill Tracking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0BC5017-8BBD-9C1F-C366-4A326A0CFA03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42900" y="895350"/>
          <a:ext cx="845820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F3E153-8FD4-FF50-B1A7-66DEC57EA32E}"/>
              </a:ext>
            </a:extLst>
          </p:cNvPr>
          <p:cNvSpPr txBox="1">
            <a:spLocks/>
          </p:cNvSpPr>
          <p:nvPr/>
        </p:nvSpPr>
        <p:spPr bwMode="auto">
          <a:xfrm>
            <a:off x="228600" y="4248150"/>
            <a:ext cx="3810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/>
              <a:t>What trends do we see?</a:t>
            </a:r>
          </a:p>
          <a:p>
            <a:pPr marL="0" indent="0" algn="r">
              <a:buFontTx/>
              <a:buNone/>
              <a:defRPr/>
            </a:pPr>
            <a:endParaRPr lang="en-US" sz="2000" kern="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363117"/>
              </p:ext>
            </p:extLst>
          </p:nvPr>
        </p:nvGraphicFramePr>
        <p:xfrm>
          <a:off x="342900" y="895350"/>
          <a:ext cx="8458200" cy="33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956042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937F"/>
                </a:solidFill>
              </a:rPr>
              <a:t>Fuel Bills Exercise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6781800" cy="1924050"/>
          </a:xfrm>
        </p:spPr>
        <p:txBody>
          <a:bodyPr/>
          <a:lstStyle/>
          <a:p>
            <a:r>
              <a:rPr lang="en-US" altLang="en-US" sz="2400" dirty="0"/>
              <a:t>Annual fuel usage in Yellowknife: </a:t>
            </a:r>
            <a:br>
              <a:rPr lang="en-US" altLang="en-US" sz="2400" dirty="0"/>
            </a:br>
            <a:r>
              <a:rPr lang="en-US" altLang="en-US" sz="2400" dirty="0"/>
              <a:t>2000 ft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house ~ 125 GJ/year</a:t>
            </a:r>
          </a:p>
          <a:p>
            <a:r>
              <a:rPr lang="en-US" altLang="en-US" sz="2400" dirty="0"/>
              <a:t>Water heating ~ 21 GJ/year</a:t>
            </a:r>
          </a:p>
          <a:p>
            <a:pPr marL="0" indent="0">
              <a:buFontTx/>
              <a:buNone/>
            </a:pPr>
            <a:endParaRPr lang="en-US" alt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44914"/>
              </p:ext>
            </p:extLst>
          </p:nvPr>
        </p:nvGraphicFramePr>
        <p:xfrm>
          <a:off x="3075784" y="2467612"/>
          <a:ext cx="5334000" cy="21241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2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5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home in Yellowknife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Oil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3300 L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Pellets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7000 kg  or 7 pallets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Propane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4700 L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Wood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 cords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Fuel Bills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It’s important to track your fuel use</a:t>
            </a:r>
          </a:p>
          <a:p>
            <a:pPr lvl="1">
              <a:defRPr/>
            </a:pPr>
            <a:r>
              <a:rPr lang="en-US" sz="2400" dirty="0"/>
              <a:t>Call your fuel provider for info on past bills</a:t>
            </a:r>
          </a:p>
          <a:p>
            <a:pPr lvl="1">
              <a:defRPr/>
            </a:pPr>
            <a:r>
              <a:rPr lang="en-US" sz="2400" dirty="0"/>
              <a:t>Visit their website to access past bills</a:t>
            </a:r>
          </a:p>
          <a:p>
            <a:pPr>
              <a:defRPr/>
            </a:pPr>
            <a:r>
              <a:rPr lang="en-US" sz="2800" dirty="0"/>
              <a:t>Weather plays a role in fuel use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Fuel Bills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6096000" cy="3752850"/>
          </a:xfrm>
        </p:spPr>
        <p:txBody>
          <a:bodyPr/>
          <a:lstStyle/>
          <a:p>
            <a:r>
              <a:rPr lang="en-US" dirty="0"/>
              <a:t>Some fuel saving measures:</a:t>
            </a:r>
          </a:p>
          <a:p>
            <a:pPr lvl="1"/>
            <a:r>
              <a:rPr lang="en-US" sz="2400" dirty="0"/>
              <a:t>Weather stripping</a:t>
            </a:r>
          </a:p>
          <a:p>
            <a:pPr lvl="1"/>
            <a:r>
              <a:rPr lang="en-US" sz="2400" dirty="0"/>
              <a:t>Plastic on windows</a:t>
            </a:r>
          </a:p>
          <a:p>
            <a:pPr lvl="1"/>
            <a:r>
              <a:rPr lang="en-US" sz="2400" dirty="0"/>
              <a:t>Air sealing</a:t>
            </a:r>
          </a:p>
          <a:p>
            <a:pPr lvl="1"/>
            <a:r>
              <a:rPr lang="en-US" sz="2400" dirty="0"/>
              <a:t>Programmable thermostats/setbacks</a:t>
            </a:r>
          </a:p>
          <a:p>
            <a:pPr lvl="1"/>
            <a:r>
              <a:rPr lang="en-US" sz="2400" dirty="0"/>
              <a:t>Change in habits</a:t>
            </a:r>
          </a:p>
          <a:p>
            <a:pPr lvl="1"/>
            <a:r>
              <a:rPr lang="en-US" sz="2400" dirty="0"/>
              <a:t>Upgrading heating appliances</a:t>
            </a:r>
          </a:p>
        </p:txBody>
      </p:sp>
    </p:spTree>
    <p:extLst>
      <p:ext uri="{BB962C8B-B14F-4D97-AF65-F5344CB8AC3E}">
        <p14:creationId xmlns:p14="http://schemas.microsoft.com/office/powerpoint/2010/main" val="278662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Electricity Bills</a:t>
            </a:r>
          </a:p>
        </p:txBody>
      </p:sp>
    </p:spTree>
    <p:extLst>
      <p:ext uri="{BB962C8B-B14F-4D97-AF65-F5344CB8AC3E}">
        <p14:creationId xmlns:p14="http://schemas.microsoft.com/office/powerpoint/2010/main" val="172993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Read Your Electricity Bills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7696200" cy="34480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Current cost in Yellowknife </a:t>
            </a:r>
          </a:p>
          <a:p>
            <a:pPr lvl="1">
              <a:defRPr/>
            </a:pPr>
            <a:r>
              <a:rPr lang="en-US" sz="1800" dirty="0"/>
              <a:t>$18.00 base charge</a:t>
            </a:r>
          </a:p>
          <a:p>
            <a:pPr lvl="1">
              <a:defRPr/>
            </a:pPr>
            <a:r>
              <a:rPr lang="en-US" sz="1800" dirty="0"/>
              <a:t>$0.2372/kWh energy charge</a:t>
            </a:r>
          </a:p>
          <a:p>
            <a:pPr lvl="1">
              <a:defRPr/>
            </a:pPr>
            <a:r>
              <a:rPr lang="en-US" sz="1800" dirty="0"/>
              <a:t>$0.1032/kWh purchase power cost adjustment rider F</a:t>
            </a:r>
          </a:p>
          <a:p>
            <a:pPr lvl="1">
              <a:defRPr/>
            </a:pPr>
            <a:r>
              <a:rPr lang="en-US" sz="1800" dirty="0"/>
              <a:t>-0.0878% Cost Recovery/Refund rider H</a:t>
            </a:r>
          </a:p>
          <a:p>
            <a:pPr lvl="1">
              <a:defRPr/>
            </a:pPr>
            <a:r>
              <a:rPr lang="en-US" sz="1800" dirty="0"/>
              <a:t>$0.0074 Global Rate Adjustment rider G</a:t>
            </a:r>
          </a:p>
          <a:p>
            <a:pPr lvl="1">
              <a:defRPr/>
            </a:pPr>
            <a:r>
              <a:rPr lang="en-US" sz="1800" dirty="0"/>
              <a:t>4.999% rate adjustment rider R</a:t>
            </a:r>
          </a:p>
          <a:p>
            <a:pPr lvl="1">
              <a:defRPr/>
            </a:pPr>
            <a:r>
              <a:rPr lang="en-US" sz="1800" dirty="0"/>
              <a:t>2.464% franchise tax</a:t>
            </a:r>
          </a:p>
          <a:p>
            <a:pPr lvl="1">
              <a:defRPr/>
            </a:pPr>
            <a:r>
              <a:rPr lang="en-US" sz="1800" dirty="0"/>
              <a:t>5% GST</a:t>
            </a:r>
          </a:p>
          <a:p>
            <a:pPr marL="457200" lvl="1" indent="0">
              <a:buFontTx/>
              <a:buNone/>
              <a:defRPr/>
            </a:pPr>
            <a:r>
              <a:rPr lang="en-US" sz="2000" b="1" dirty="0"/>
              <a:t>~$0.38/kWh + base charge + GST</a:t>
            </a:r>
          </a:p>
          <a:p>
            <a:pPr marL="457200" lvl="1" indent="0">
              <a:buFontTx/>
              <a:buNone/>
              <a:defRPr/>
            </a:pPr>
            <a:r>
              <a:rPr lang="en-US" sz="2000" b="1" dirty="0"/>
              <a:t>*As of February 2026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0932F-36B1-8CF6-B370-5DF88D3F6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17" y="-20364"/>
            <a:ext cx="9144000" cy="5336678"/>
          </a:xfrm>
          <a:prstGeom prst="rect">
            <a:avLst/>
          </a:prstGeom>
        </p:spPr>
      </p:pic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914400" y="1200150"/>
            <a:ext cx="2133600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7504" y="987574"/>
            <a:ext cx="4195293" cy="1200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600" kern="0" dirty="0"/>
              <a:t>Metered date</a:t>
            </a:r>
          </a:p>
          <a:p>
            <a:pPr>
              <a:defRPr/>
            </a:pPr>
            <a:r>
              <a:rPr lang="en-US" sz="1600" kern="0" dirty="0"/>
              <a:t>Duration since the last metered date</a:t>
            </a:r>
          </a:p>
          <a:p>
            <a:pPr>
              <a:defRPr/>
            </a:pPr>
            <a:r>
              <a:rPr lang="en-US" sz="1600" kern="0" dirty="0"/>
              <a:t>kWh</a:t>
            </a:r>
          </a:p>
          <a:p>
            <a:pPr>
              <a:defRPr/>
            </a:pPr>
            <a:r>
              <a:rPr lang="en-US" sz="1600" kern="0" dirty="0"/>
              <a:t>$/kWh and riders</a:t>
            </a:r>
          </a:p>
          <a:p>
            <a:pPr>
              <a:defRPr/>
            </a:pPr>
            <a:endParaRPr lang="en-US" sz="2000" kern="0" dirty="0"/>
          </a:p>
          <a:p>
            <a:pPr marL="0" indent="0">
              <a:buFontTx/>
              <a:buNone/>
              <a:defRPr/>
            </a:pPr>
            <a:endParaRPr lang="en-US" sz="2000" kern="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eipt with numbers and text&#10;&#10;AI-generated content may be incorrect.">
            <a:extLst>
              <a:ext uri="{FF2B5EF4-FFF2-40B4-BE49-F238E27FC236}">
                <a16:creationId xmlns:a16="http://schemas.microsoft.com/office/drawing/2014/main" id="{8AEBEC0A-EB91-EBA0-1373-37CAE8404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0" y="0"/>
            <a:ext cx="8420179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80CFB4-234F-8D27-7EB9-6EAFB638F07C}"/>
              </a:ext>
            </a:extLst>
          </p:cNvPr>
          <p:cNvSpPr txBox="1">
            <a:spLocks/>
          </p:cNvSpPr>
          <p:nvPr/>
        </p:nvSpPr>
        <p:spPr bwMode="auto">
          <a:xfrm>
            <a:off x="1" y="3579862"/>
            <a:ext cx="3203848" cy="15636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600" kern="0" dirty="0"/>
              <a:t>Metered date</a:t>
            </a:r>
          </a:p>
          <a:p>
            <a:pPr>
              <a:defRPr/>
            </a:pPr>
            <a:r>
              <a:rPr lang="en-US" sz="1600" kern="0" dirty="0"/>
              <a:t>Duration since the last metered date</a:t>
            </a:r>
          </a:p>
          <a:p>
            <a:pPr>
              <a:defRPr/>
            </a:pPr>
            <a:r>
              <a:rPr lang="en-US" sz="1600" kern="0" dirty="0"/>
              <a:t>kWh</a:t>
            </a:r>
          </a:p>
          <a:p>
            <a:pPr>
              <a:defRPr/>
            </a:pPr>
            <a:r>
              <a:rPr lang="en-US" sz="1600" kern="0" dirty="0"/>
              <a:t>$/kWh and riders</a:t>
            </a:r>
          </a:p>
          <a:p>
            <a:pPr>
              <a:defRPr/>
            </a:pPr>
            <a:endParaRPr lang="en-US" sz="2000" kern="0" dirty="0"/>
          </a:p>
          <a:p>
            <a:pPr marL="0" indent="0">
              <a:buFontTx/>
              <a:buNone/>
              <a:defRPr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7868848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Electricity Bills Exercise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123" y="819150"/>
          <a:ext cx="80010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8" y="4171949"/>
            <a:ext cx="67056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000" kern="0" dirty="0"/>
              <a:t>What trends can we identify?</a:t>
            </a:r>
          </a:p>
          <a:p>
            <a:pPr marL="0" indent="0">
              <a:buFontTx/>
              <a:buNone/>
              <a:defRPr/>
            </a:pPr>
            <a:endParaRPr lang="en-US" sz="2000" kern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DBD4B-6620-E7F3-04BA-75B9E881F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BC53295-B01B-62F3-4864-F2CA922C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Electricity Bills Exercise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DB2C3C-A621-F74F-2827-DCEA6926F1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1123" y="819150"/>
          <a:ext cx="80010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FEE409-639E-886B-57FC-012A89861BAC}"/>
              </a:ext>
            </a:extLst>
          </p:cNvPr>
          <p:cNvSpPr txBox="1">
            <a:spLocks/>
          </p:cNvSpPr>
          <p:nvPr/>
        </p:nvSpPr>
        <p:spPr bwMode="auto">
          <a:xfrm>
            <a:off x="395536" y="4171949"/>
            <a:ext cx="67056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000" kern="0" dirty="0"/>
              <a:t>What trends can we identify?</a:t>
            </a:r>
          </a:p>
          <a:p>
            <a:pPr marL="0" indent="0">
              <a:buFontTx/>
              <a:buNone/>
              <a:defRPr/>
            </a:pPr>
            <a:endParaRPr lang="en-US" sz="2000" kern="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194797"/>
              </p:ext>
            </p:extLst>
          </p:nvPr>
        </p:nvGraphicFramePr>
        <p:xfrm>
          <a:off x="571123" y="800100"/>
          <a:ext cx="8001000" cy="337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927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Who We Are: Arctic Energy Alliance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28700"/>
            <a:ext cx="4191000" cy="33147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CA" altLang="en-US" sz="1800" b="1" dirty="0"/>
          </a:p>
          <a:p>
            <a:pPr eaLnBrk="1" hangingPunct="1"/>
            <a:r>
              <a:rPr lang="en-CA" altLang="en-US" sz="2400" dirty="0"/>
              <a:t>Not-for-profit organization</a:t>
            </a:r>
          </a:p>
          <a:p>
            <a:pPr eaLnBrk="1" hangingPunct="1"/>
            <a:r>
              <a:rPr lang="en-CA" altLang="en-US" sz="2400" dirty="0"/>
              <a:t>Mission: “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To lead and facilitate the integration of efficient, renewable and sustainable energy practices in the NWT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+mj-lt"/>
              </a:rPr>
              <a:t>”</a:t>
            </a:r>
            <a:endParaRPr lang="en-CA" altLang="en-US" sz="2400" dirty="0">
              <a:latin typeface="+mj-lt"/>
            </a:endParaRPr>
          </a:p>
          <a:p>
            <a:pPr eaLnBrk="1" hangingPunct="1"/>
            <a:r>
              <a:rPr lang="en-CA" altLang="en-US" sz="2400" dirty="0"/>
              <a:t>Six offices across the NWT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04950"/>
            <a:ext cx="3759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Electricity Bills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6096000" cy="3371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/>
              <a:t>Standard assumptions for a typical house:</a:t>
            </a:r>
          </a:p>
          <a:p>
            <a:pPr>
              <a:defRPr/>
            </a:pPr>
            <a:r>
              <a:rPr lang="en-US" sz="2400" dirty="0"/>
              <a:t>6.3 kWh/day for electric appliances </a:t>
            </a:r>
          </a:p>
          <a:p>
            <a:pPr>
              <a:defRPr/>
            </a:pPr>
            <a:r>
              <a:rPr lang="en-US" sz="2400" dirty="0"/>
              <a:t>2.6 kWh/day for lighting</a:t>
            </a:r>
          </a:p>
          <a:p>
            <a:pPr>
              <a:defRPr/>
            </a:pPr>
            <a:r>
              <a:rPr lang="en-US" sz="2400" dirty="0"/>
              <a:t>9.7 kWh/day other electricity use</a:t>
            </a:r>
          </a:p>
          <a:p>
            <a:pPr>
              <a:defRPr/>
            </a:pPr>
            <a:r>
              <a:rPr lang="en-US" sz="2400" dirty="0"/>
              <a:t>.9 kWh/day exterior use</a:t>
            </a:r>
          </a:p>
          <a:p>
            <a:pPr marL="0" indent="0">
              <a:buFontTx/>
              <a:buNone/>
              <a:defRPr/>
            </a:pPr>
            <a:r>
              <a:rPr lang="en-US" sz="2400" b="1" dirty="0"/>
              <a:t>585 kWh/month or ~7120 kWh/year</a:t>
            </a:r>
          </a:p>
          <a:p>
            <a:pPr>
              <a:defRPr/>
            </a:pPr>
            <a:r>
              <a:rPr lang="en-US" sz="2400" dirty="0"/>
              <a:t>Electric hot water in addition is 480 kWh/month or ~5,800 kWh/year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Electricity Bills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5943600" cy="337185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It’s important to track your electricity use</a:t>
            </a:r>
          </a:p>
          <a:p>
            <a:pPr lvl="1">
              <a:defRPr/>
            </a:pPr>
            <a:r>
              <a:rPr lang="en-US" sz="2400" dirty="0"/>
              <a:t>Look on your online account for past bills</a:t>
            </a:r>
          </a:p>
          <a:p>
            <a:pPr lvl="1">
              <a:defRPr/>
            </a:pPr>
            <a:r>
              <a:rPr lang="en-US" sz="2400" dirty="0"/>
              <a:t>Call your electricity provider for info on past bills</a:t>
            </a:r>
          </a:p>
          <a:p>
            <a:pPr>
              <a:defRPr/>
            </a:pPr>
            <a:r>
              <a:rPr lang="en-US" sz="2800" dirty="0"/>
              <a:t>Occupancy and behaviors play a role in electricity use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Electricity Bills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6477000" cy="3371850"/>
          </a:xfrm>
        </p:spPr>
        <p:txBody>
          <a:bodyPr/>
          <a:lstStyle/>
          <a:p>
            <a:r>
              <a:rPr lang="en-US" sz="2800" dirty="0"/>
              <a:t>Some electricity saving measures:</a:t>
            </a:r>
          </a:p>
          <a:p>
            <a:pPr lvl="1"/>
            <a:r>
              <a:rPr lang="en-US" sz="2400" dirty="0"/>
              <a:t>Use timers</a:t>
            </a:r>
          </a:p>
          <a:p>
            <a:pPr lvl="1"/>
            <a:r>
              <a:rPr lang="en-US" sz="2400" dirty="0"/>
              <a:t>Install more efficient lighting</a:t>
            </a:r>
          </a:p>
          <a:p>
            <a:pPr lvl="1"/>
            <a:r>
              <a:rPr lang="en-US" sz="2400" dirty="0"/>
              <a:t>Install more efficient systems</a:t>
            </a:r>
          </a:p>
          <a:p>
            <a:pPr lvl="1"/>
            <a:r>
              <a:rPr lang="en-US" sz="2400" dirty="0"/>
              <a:t>Turn off unused appliances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48842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Electricity Bills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6324600" cy="3371850"/>
          </a:xfrm>
        </p:spPr>
        <p:txBody>
          <a:bodyPr/>
          <a:lstStyle/>
          <a:p>
            <a:pPr>
              <a:defRPr/>
            </a:pPr>
            <a:r>
              <a:rPr lang="en-US" dirty="0"/>
              <a:t>Electricity monitoring devices:</a:t>
            </a:r>
          </a:p>
          <a:p>
            <a:pPr lvl="1">
              <a:defRPr/>
            </a:pPr>
            <a:r>
              <a:rPr lang="en-US" dirty="0" err="1"/>
              <a:t>Blueline</a:t>
            </a:r>
            <a:endParaRPr lang="en-US" dirty="0"/>
          </a:p>
          <a:p>
            <a:pPr lvl="1">
              <a:defRPr/>
            </a:pPr>
            <a:r>
              <a:rPr lang="en-US" dirty="0" err="1"/>
              <a:t>eMonitor</a:t>
            </a:r>
            <a:endParaRPr lang="en-US" dirty="0"/>
          </a:p>
          <a:p>
            <a:pPr lvl="1">
              <a:defRPr/>
            </a:pPr>
            <a:r>
              <a:rPr lang="en-US" dirty="0"/>
              <a:t>Kill-a-Watt</a:t>
            </a:r>
          </a:p>
          <a:p>
            <a:pPr>
              <a:defRPr/>
            </a:pPr>
            <a:r>
              <a:rPr lang="en-US" dirty="0"/>
              <a:t>Kill-a-Watt meters available at library in Yellowknife</a:t>
            </a:r>
          </a:p>
        </p:txBody>
      </p:sp>
    </p:spTree>
    <p:extLst>
      <p:ext uri="{BB962C8B-B14F-4D97-AF65-F5344CB8AC3E}">
        <p14:creationId xmlns:p14="http://schemas.microsoft.com/office/powerpoint/2010/main" val="4244497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Water Bills</a:t>
            </a:r>
          </a:p>
        </p:txBody>
      </p:sp>
    </p:spTree>
    <p:extLst>
      <p:ext uri="{BB962C8B-B14F-4D97-AF65-F5344CB8AC3E}">
        <p14:creationId xmlns:p14="http://schemas.microsoft.com/office/powerpoint/2010/main" val="2793344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Read Your Water Bills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162800" cy="3314700"/>
          </a:xfrm>
        </p:spPr>
        <p:txBody>
          <a:bodyPr/>
          <a:lstStyle/>
          <a:p>
            <a:pPr>
              <a:defRPr/>
            </a:pPr>
            <a:r>
              <a:rPr lang="en-US" dirty="0"/>
              <a:t>Metered date vs. billing date</a:t>
            </a:r>
          </a:p>
          <a:p>
            <a:pPr>
              <a:defRPr/>
            </a:pPr>
            <a:r>
              <a:rPr lang="en-US" dirty="0"/>
              <a:t>Duration since the last metered date</a:t>
            </a:r>
          </a:p>
          <a:p>
            <a:pPr>
              <a:defRPr/>
            </a:pPr>
            <a:r>
              <a:rPr lang="en-US" dirty="0" err="1"/>
              <a:t>Litre</a:t>
            </a:r>
            <a:r>
              <a:rPr lang="en-US" dirty="0"/>
              <a:t> or m</a:t>
            </a:r>
            <a:r>
              <a:rPr lang="en-US" baseline="30000" dirty="0"/>
              <a:t>3</a:t>
            </a:r>
          </a:p>
          <a:p>
            <a:pPr>
              <a:defRPr/>
            </a:pPr>
            <a:r>
              <a:rPr lang="en-US" dirty="0"/>
              <a:t>$/</a:t>
            </a:r>
            <a:r>
              <a:rPr lang="en-US" dirty="0" err="1"/>
              <a:t>litre</a:t>
            </a:r>
            <a:r>
              <a:rPr lang="en-US" dirty="0"/>
              <a:t> or $/m</a:t>
            </a:r>
            <a:r>
              <a:rPr lang="en-US" baseline="30000" dirty="0"/>
              <a:t>3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Read Your Water Bills</a:t>
            </a:r>
            <a:endParaRPr lang="en-US" altLang="en-US" dirty="0">
              <a:solidFill>
                <a:srgbClr val="008A3E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2EDFDA-4850-E15D-C76A-1B719B700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77575"/>
              </p:ext>
            </p:extLst>
          </p:nvPr>
        </p:nvGraphicFramePr>
        <p:xfrm>
          <a:off x="457200" y="228600"/>
          <a:ext cx="7620000" cy="459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1504635943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400678203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858799125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en-CA" dirty="0"/>
                        <a:t>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22964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FEE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To access the city’s water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00884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 CHARGE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Based on the size of meter providing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$12.50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0383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SOLID WASTE LEVY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Compost and garbage disposal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$29.75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10128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 LEVY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Covers the cost associated with water and sewage upgrades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$18.50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85341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INSURANCE PROGRAM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This insurance covers the line between the city’s water line and the consumer.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$12.50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8362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CONSUMPTION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Based on water usage during the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$4.50 per </a:t>
                      </a: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CA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79605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Sometimes this is computer estimated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271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620000" cy="571500"/>
          </a:xfrm>
        </p:spPr>
        <p:txBody>
          <a:bodyPr/>
          <a:lstStyle/>
          <a:p>
            <a:r>
              <a:rPr lang="en-US" altLang="en-US">
                <a:solidFill>
                  <a:srgbClr val="008A3E"/>
                </a:solidFill>
              </a:rPr>
              <a:t>Water Bills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6C53A-A664-3B5E-1DEE-A7DC9963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212" y="202037"/>
            <a:ext cx="7995899" cy="481798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79512" y="1347614"/>
            <a:ext cx="3962400" cy="1143000"/>
          </a:xfrm>
          <a:solidFill>
            <a:srgbClr val="FFC000"/>
          </a:solid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400" dirty="0"/>
              <a:t>Metered date vs. billing date</a:t>
            </a:r>
          </a:p>
          <a:p>
            <a:pPr>
              <a:defRPr/>
            </a:pPr>
            <a:r>
              <a:rPr lang="en-US" sz="1400" dirty="0"/>
              <a:t>Duration since the last metered date</a:t>
            </a:r>
          </a:p>
          <a:p>
            <a:pPr>
              <a:defRPr/>
            </a:pPr>
            <a:r>
              <a:rPr lang="en-US" sz="1400" dirty="0" err="1"/>
              <a:t>Litre</a:t>
            </a:r>
            <a:r>
              <a:rPr lang="en-US" sz="1400" dirty="0"/>
              <a:t> or m</a:t>
            </a:r>
            <a:r>
              <a:rPr lang="en-US" sz="1400" baseline="30000" dirty="0"/>
              <a:t>3</a:t>
            </a:r>
          </a:p>
          <a:p>
            <a:pPr>
              <a:defRPr/>
            </a:pPr>
            <a:r>
              <a:rPr lang="en-US" sz="1400" dirty="0"/>
              <a:t>$/</a:t>
            </a:r>
            <a:r>
              <a:rPr lang="en-US" sz="1400" dirty="0" err="1"/>
              <a:t>litre</a:t>
            </a:r>
            <a:r>
              <a:rPr lang="en-US" sz="1400" dirty="0"/>
              <a:t> or $/m</a:t>
            </a:r>
            <a:r>
              <a:rPr lang="en-US" sz="1400" baseline="30000" dirty="0"/>
              <a:t>3</a:t>
            </a:r>
          </a:p>
          <a:p>
            <a:pPr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Water Bills Exercise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895350"/>
          <a:ext cx="73152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27584" y="4155926"/>
            <a:ext cx="6934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/>
              <a:t>Negative water use? How?</a:t>
            </a:r>
          </a:p>
          <a:p>
            <a:pPr>
              <a:defRPr/>
            </a:pPr>
            <a:r>
              <a:rPr lang="en-US" sz="2000" kern="0" dirty="0"/>
              <a:t>Not a smooth line due to the nature of the readings</a:t>
            </a:r>
          </a:p>
          <a:p>
            <a:pPr marL="0" indent="0">
              <a:buFontTx/>
              <a:buNone/>
              <a:defRPr/>
            </a:pPr>
            <a:endParaRPr lang="en-US" sz="2000" kern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7620000" cy="571500"/>
          </a:xfrm>
        </p:spPr>
        <p:txBody>
          <a:bodyPr/>
          <a:lstStyle/>
          <a:p>
            <a:r>
              <a:rPr lang="en-US" altLang="en-US" b="1" dirty="0">
                <a:solidFill>
                  <a:srgbClr val="00937F"/>
                </a:solidFill>
              </a:rPr>
              <a:t>Water Bills Exercise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533400" y="742950"/>
            <a:ext cx="7543800" cy="106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dirty="0"/>
              <a:t>Average residential usage in NWT:</a:t>
            </a:r>
          </a:p>
          <a:p>
            <a:pPr marL="0" indent="0">
              <a:buFontTx/>
              <a:buNone/>
            </a:pPr>
            <a:r>
              <a:rPr lang="en-US" altLang="en-US" sz="2400" dirty="0"/>
              <a:t>~204L/capita/day or 6m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>/person/month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BC0688D-671F-FD88-C57E-6D6D7587FF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365443"/>
              </p:ext>
            </p:extLst>
          </p:nvPr>
        </p:nvGraphicFramePr>
        <p:xfrm>
          <a:off x="1066800" y="1801372"/>
          <a:ext cx="7315200" cy="311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517B-066F-8AB0-7AC3-26C1AF79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are covering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129C2-4053-9BD1-E68F-CF3037A06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Energy sources in your home</a:t>
            </a:r>
          </a:p>
          <a:p>
            <a:r>
              <a:rPr lang="en-US" dirty="0"/>
              <a:t>Reading fuel, electricity, and water bills</a:t>
            </a:r>
          </a:p>
          <a:p>
            <a:r>
              <a:rPr lang="en-US" dirty="0"/>
              <a:t>How to track bills and better understand your energy use</a:t>
            </a:r>
          </a:p>
        </p:txBody>
      </p:sp>
    </p:spTree>
    <p:extLst>
      <p:ext uri="{BB962C8B-B14F-4D97-AF65-F5344CB8AC3E}">
        <p14:creationId xmlns:p14="http://schemas.microsoft.com/office/powerpoint/2010/main" val="949301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Water Bills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57250"/>
            <a:ext cx="7162800" cy="33147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It’s important to track your water use</a:t>
            </a:r>
          </a:p>
          <a:p>
            <a:pPr lvl="1">
              <a:defRPr/>
            </a:pPr>
            <a:r>
              <a:rPr lang="en-US" sz="2400" dirty="0"/>
              <a:t>Check your online account for past bills</a:t>
            </a:r>
          </a:p>
          <a:p>
            <a:pPr lvl="1">
              <a:defRPr/>
            </a:pPr>
            <a:r>
              <a:rPr lang="en-US" sz="2400" dirty="0"/>
              <a:t>Call the City of Yellowknife for info on past bills</a:t>
            </a:r>
          </a:p>
          <a:p>
            <a:pPr>
              <a:defRPr/>
            </a:pPr>
            <a:r>
              <a:rPr lang="en-US" sz="2800" b="1" dirty="0"/>
              <a:t>Saving water saves on heating fuel/electricity as well!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Water Bills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6400800" cy="3371850"/>
          </a:xfrm>
        </p:spPr>
        <p:txBody>
          <a:bodyPr/>
          <a:lstStyle/>
          <a:p>
            <a:r>
              <a:rPr lang="en-US" sz="2800" dirty="0"/>
              <a:t>Some water saving measures:</a:t>
            </a:r>
          </a:p>
          <a:p>
            <a:pPr lvl="1"/>
            <a:r>
              <a:rPr lang="en-US" sz="2400" dirty="0"/>
              <a:t>Low-flow/dual-flow toilets</a:t>
            </a:r>
          </a:p>
          <a:p>
            <a:pPr lvl="1"/>
            <a:r>
              <a:rPr lang="en-US" sz="2400" dirty="0"/>
              <a:t>Low-flow showerheads</a:t>
            </a:r>
          </a:p>
          <a:p>
            <a:pPr lvl="1"/>
            <a:r>
              <a:rPr lang="en-US" sz="2400" dirty="0"/>
              <a:t>Fix leaky faucets</a:t>
            </a:r>
          </a:p>
          <a:p>
            <a:pPr lvl="1"/>
            <a:r>
              <a:rPr lang="en-US" sz="2400" dirty="0"/>
              <a:t>Food coloring to check leaking toilets</a:t>
            </a:r>
          </a:p>
          <a:p>
            <a:pPr lvl="1"/>
            <a:r>
              <a:rPr lang="en-US" sz="2400" dirty="0"/>
              <a:t>ENERGY STAR Front-load washer</a:t>
            </a:r>
          </a:p>
          <a:p>
            <a:pPr lvl="1"/>
            <a:r>
              <a:rPr lang="en-US" sz="2400" dirty="0"/>
              <a:t>ENERGY STAR certified dishwasher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01376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Tracking Your Bills</a:t>
            </a:r>
          </a:p>
        </p:txBody>
      </p:sp>
    </p:spTree>
    <p:extLst>
      <p:ext uri="{BB962C8B-B14F-4D97-AF65-F5344CB8AC3E}">
        <p14:creationId xmlns:p14="http://schemas.microsoft.com/office/powerpoint/2010/main" val="3899576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438150"/>
            <a:ext cx="7620000" cy="571500"/>
          </a:xfrm>
        </p:spPr>
        <p:txBody>
          <a:bodyPr/>
          <a:lstStyle/>
          <a:p>
            <a:r>
              <a:rPr lang="en-US" altLang="en-US" dirty="0"/>
              <a:t>How to Use the Take-Home Template to Analyze Your Bills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7162800" cy="33147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Input your energy bills in the yellow cells, check the ‘Graph’ tab for plots.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7682-ABD0-C4C4-0084-639BB4BC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Diagnosing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D9457-6CAC-06E3-0678-C30F22623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Looking for outliers</a:t>
            </a:r>
          </a:p>
          <a:p>
            <a:r>
              <a:rPr lang="en-CA" dirty="0"/>
              <a:t>Estimated vs Actual consumption</a:t>
            </a:r>
          </a:p>
          <a:p>
            <a:r>
              <a:rPr lang="en-CA" dirty="0"/>
              <a:t>Dates being billed</a:t>
            </a:r>
          </a:p>
        </p:txBody>
      </p:sp>
    </p:spTree>
    <p:extLst>
      <p:ext uri="{BB962C8B-B14F-4D97-AF65-F5344CB8AC3E}">
        <p14:creationId xmlns:p14="http://schemas.microsoft.com/office/powerpoint/2010/main" val="637836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8AC51-D779-1E9C-7EF3-5926BC736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FA86-2E0F-42A5-683E-CDE5501B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Diagnosing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EEE4-38DB-9A07-32CB-F66AC9CE0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Space heaters and vehicle plug-ins use a lot of power</a:t>
            </a:r>
          </a:p>
          <a:p>
            <a:r>
              <a:rPr lang="en-CA" dirty="0"/>
              <a:t>Leaking plumbing or faucets can consume a lot of water</a:t>
            </a:r>
          </a:p>
          <a:p>
            <a:r>
              <a:rPr lang="en-CA" dirty="0"/>
              <a:t>Use a Kill-a-Watt meter to determine how much power something uses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935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7F09-1E2B-6D94-8527-CC0EB395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Cost Library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F960-8CC8-36CF-4D96-178CE1813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AEA publishes a Fuel Cost Library each year</a:t>
            </a:r>
          </a:p>
          <a:p>
            <a:r>
              <a:rPr lang="en-US" dirty="0"/>
              <a:t>Gives an average of the cost of each fuel in each community</a:t>
            </a:r>
          </a:p>
          <a:p>
            <a:r>
              <a:rPr lang="en-CA" dirty="0">
                <a:hlinkClick r:id="rId3"/>
              </a:rPr>
              <a:t>https://aea.nt.ca/document/6075/?tmstv=1755553420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4925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3AFD3-48A9-D447-ACA6-1576EF141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498C-28F4-98BE-9C41-F55F29A8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Diagnosing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4E467-9FEE-C82F-60F8-25F20C433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Reach out to us for help figuring out what is happening</a:t>
            </a:r>
          </a:p>
          <a:p>
            <a:pPr lvl="1"/>
            <a:r>
              <a:rPr lang="en-CA" dirty="0"/>
              <a:t>867-920-3333</a:t>
            </a:r>
          </a:p>
          <a:p>
            <a:pPr lvl="1"/>
            <a:r>
              <a:rPr lang="en-CA" dirty="0"/>
              <a:t>info@aea.nt.ca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5229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6858000" cy="375285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Understanding different energy sources</a:t>
            </a:r>
          </a:p>
          <a:p>
            <a:pPr>
              <a:defRPr/>
            </a:pPr>
            <a:r>
              <a:rPr lang="en-US" sz="2800" dirty="0"/>
              <a:t>Understanding the value of tracking bills</a:t>
            </a:r>
          </a:p>
          <a:p>
            <a:pPr>
              <a:defRPr/>
            </a:pPr>
            <a:r>
              <a:rPr lang="en-US" sz="2800" dirty="0"/>
              <a:t>How to track your bills effectively (contact utilities)</a:t>
            </a:r>
          </a:p>
          <a:p>
            <a:pPr>
              <a:defRPr/>
            </a:pPr>
            <a:r>
              <a:rPr lang="en-US" sz="2800" dirty="0"/>
              <a:t>AEA’s free advice, rebate programs (AETP and EEIP), home energy evaluations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88818" y="816171"/>
            <a:ext cx="5867400" cy="182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937F"/>
                </a:solidFill>
              </a:rPr>
              <a:t>Thank you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937F"/>
                </a:solidFill>
              </a:rPr>
              <a:t>Mahsi</a:t>
            </a:r>
            <a:endParaRPr lang="en-US" altLang="en-US" sz="2800" dirty="0">
              <a:solidFill>
                <a:srgbClr val="00937F"/>
              </a:solidFill>
            </a:endParaRPr>
          </a:p>
          <a:p>
            <a:pPr defTabSz="914400" eaLnBrk="1" fontAlgn="base" hangingPunct="1">
              <a:spcBef>
                <a:spcPts val="18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937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4549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Energy Sources in Your Home</a:t>
            </a:r>
          </a:p>
        </p:txBody>
      </p:sp>
    </p:spTree>
    <p:extLst>
      <p:ext uri="{BB962C8B-B14F-4D97-AF65-F5344CB8AC3E}">
        <p14:creationId xmlns:p14="http://schemas.microsoft.com/office/powerpoint/2010/main" val="249250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Energy Sources in Your Home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4114800" cy="3371850"/>
          </a:xfrm>
        </p:spPr>
        <p:txBody>
          <a:bodyPr/>
          <a:lstStyle/>
          <a:p>
            <a:r>
              <a:rPr lang="en-US" altLang="en-US" sz="2400" dirty="0"/>
              <a:t>Electricity </a:t>
            </a:r>
          </a:p>
          <a:p>
            <a:pPr lvl="1"/>
            <a:r>
              <a:rPr lang="en-US" altLang="en-US" sz="2000" dirty="0"/>
              <a:t>kW and kWh</a:t>
            </a:r>
          </a:p>
          <a:p>
            <a:pPr lvl="1"/>
            <a:r>
              <a:rPr lang="en-US" altLang="en-US" sz="2000" dirty="0"/>
              <a:t>Hydro, diesel electricity</a:t>
            </a:r>
          </a:p>
          <a:p>
            <a:r>
              <a:rPr lang="en-US" altLang="en-US" sz="2400" dirty="0"/>
              <a:t>Fuel </a:t>
            </a:r>
          </a:p>
          <a:p>
            <a:pPr lvl="1"/>
            <a:r>
              <a:rPr lang="en-US" altLang="en-US" sz="2000" dirty="0"/>
              <a:t>Oil, propane, pellets, wood</a:t>
            </a:r>
          </a:p>
          <a:p>
            <a:pPr lvl="1"/>
            <a:r>
              <a:rPr lang="en-US" altLang="en-US" sz="2000" dirty="0" err="1"/>
              <a:t>Litres</a:t>
            </a:r>
            <a:r>
              <a:rPr lang="en-US" altLang="en-US" sz="2000" dirty="0"/>
              <a:t> or m</a:t>
            </a:r>
            <a:r>
              <a:rPr lang="en-US" altLang="en-US" sz="2000" baseline="30000" dirty="0"/>
              <a:t>3</a:t>
            </a:r>
          </a:p>
          <a:p>
            <a:r>
              <a:rPr lang="en-US" altLang="en-US" sz="2400" dirty="0"/>
              <a:t>Water</a:t>
            </a:r>
          </a:p>
          <a:p>
            <a:r>
              <a:rPr lang="en-US" altLang="en-US" sz="2400" dirty="0"/>
              <a:t>MJ or GJ (as units of measurement)</a:t>
            </a:r>
          </a:p>
        </p:txBody>
      </p:sp>
      <p:pic>
        <p:nvPicPr>
          <p:cNvPr id="5124" name="Picture 5" descr="http://www.think-energy.net/KW_KWH_expla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344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Fuel Bills</a:t>
            </a:r>
          </a:p>
        </p:txBody>
      </p:sp>
    </p:spTree>
    <p:extLst>
      <p:ext uri="{BB962C8B-B14F-4D97-AF65-F5344CB8AC3E}">
        <p14:creationId xmlns:p14="http://schemas.microsoft.com/office/powerpoint/2010/main" val="352463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620000" cy="571500"/>
          </a:xfrm>
        </p:spPr>
        <p:txBody>
          <a:bodyPr/>
          <a:lstStyle/>
          <a:p>
            <a:r>
              <a:rPr lang="en-US" altLang="en-US">
                <a:solidFill>
                  <a:srgbClr val="008A3E"/>
                </a:solidFill>
              </a:rPr>
              <a:t>Fuel Bills Exercise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856" y="0"/>
            <a:ext cx="8875451" cy="517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Oval 2"/>
          <p:cNvSpPr>
            <a:spLocks noChangeArrowheads="1"/>
          </p:cNvSpPr>
          <p:nvPr/>
        </p:nvSpPr>
        <p:spPr bwMode="auto">
          <a:xfrm>
            <a:off x="6172200" y="1943100"/>
            <a:ext cx="914400" cy="114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6160" name="Oval 11"/>
          <p:cNvSpPr>
            <a:spLocks noChangeArrowheads="1"/>
          </p:cNvSpPr>
          <p:nvPr/>
        </p:nvSpPr>
        <p:spPr bwMode="auto">
          <a:xfrm>
            <a:off x="1665548" y="2310495"/>
            <a:ext cx="1178260" cy="19847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6157" name="Oval 12"/>
          <p:cNvSpPr>
            <a:spLocks noChangeArrowheads="1"/>
          </p:cNvSpPr>
          <p:nvPr/>
        </p:nvSpPr>
        <p:spPr bwMode="auto">
          <a:xfrm>
            <a:off x="395536" y="2345312"/>
            <a:ext cx="762276" cy="145501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6155" name="Oval 14"/>
          <p:cNvSpPr>
            <a:spLocks noChangeArrowheads="1"/>
          </p:cNvSpPr>
          <p:nvPr/>
        </p:nvSpPr>
        <p:spPr bwMode="auto">
          <a:xfrm>
            <a:off x="4860032" y="2346260"/>
            <a:ext cx="838200" cy="129920"/>
          </a:xfrm>
          <a:prstGeom prst="ellips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181600" y="3867150"/>
            <a:ext cx="4297363" cy="1264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600" kern="0" dirty="0"/>
              <a:t>Fuel type(s) </a:t>
            </a:r>
          </a:p>
          <a:p>
            <a:pPr>
              <a:defRPr/>
            </a:pPr>
            <a:r>
              <a:rPr lang="en-US" sz="1600" kern="0" dirty="0"/>
              <a:t>Delivery date</a:t>
            </a:r>
          </a:p>
          <a:p>
            <a:pPr>
              <a:defRPr/>
            </a:pPr>
            <a:r>
              <a:rPr lang="en-US" sz="1600" kern="0" dirty="0"/>
              <a:t>Duration since the last delivery</a:t>
            </a:r>
          </a:p>
          <a:p>
            <a:pPr>
              <a:defRPr/>
            </a:pPr>
            <a:r>
              <a:rPr lang="en-US" sz="1600" kern="0" dirty="0"/>
              <a:t>Fuel quantity delivered</a:t>
            </a:r>
          </a:p>
          <a:p>
            <a:pPr marL="0" indent="0">
              <a:buFontTx/>
              <a:buNone/>
              <a:defRPr/>
            </a:pPr>
            <a:endParaRPr lang="en-US" sz="2000" kern="0" dirty="0"/>
          </a:p>
        </p:txBody>
      </p:sp>
      <p:sp>
        <p:nvSpPr>
          <p:cNvPr id="2" name="Oval 11">
            <a:extLst>
              <a:ext uri="{FF2B5EF4-FFF2-40B4-BE49-F238E27FC236}">
                <a16:creationId xmlns:a16="http://schemas.microsoft.com/office/drawing/2014/main" id="{DD5250F6-BE41-0302-CBB8-B10E49A1F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4731990"/>
            <a:ext cx="504056" cy="16298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3" name="Oval 14">
            <a:extLst>
              <a:ext uri="{FF2B5EF4-FFF2-40B4-BE49-F238E27FC236}">
                <a16:creationId xmlns:a16="http://schemas.microsoft.com/office/drawing/2014/main" id="{305F3B2E-D56F-EE83-499C-A36EB51F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1" y="4731989"/>
            <a:ext cx="432049" cy="162981"/>
          </a:xfrm>
          <a:prstGeom prst="ellips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1BF6D-F728-B36A-FF5D-11AA5A503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9B6D8AA-62D9-A577-658E-7D908A7EAB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620000" cy="571500"/>
          </a:xfrm>
        </p:spPr>
        <p:txBody>
          <a:bodyPr/>
          <a:lstStyle/>
          <a:p>
            <a:r>
              <a:rPr lang="en-US" altLang="en-US">
                <a:solidFill>
                  <a:srgbClr val="008A3E"/>
                </a:solidFill>
              </a:rPr>
              <a:t>Fuel Bills Exercise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C4099851-4551-241B-62D2-5C1530EF3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048" y="51470"/>
            <a:ext cx="7633805" cy="517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Oval 2">
            <a:extLst>
              <a:ext uri="{FF2B5EF4-FFF2-40B4-BE49-F238E27FC236}">
                <a16:creationId xmlns:a16="http://schemas.microsoft.com/office/drawing/2014/main" id="{654ACC4E-E55A-AD90-6DA9-EF1757E9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43100"/>
            <a:ext cx="914400" cy="114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634436C-BBF4-0F2A-0BE7-FBD249E79C99}"/>
              </a:ext>
            </a:extLst>
          </p:cNvPr>
          <p:cNvSpPr txBox="1">
            <a:spLocks/>
          </p:cNvSpPr>
          <p:nvPr/>
        </p:nvSpPr>
        <p:spPr bwMode="auto">
          <a:xfrm>
            <a:off x="4846637" y="40894"/>
            <a:ext cx="4297363" cy="1264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600" kern="0" dirty="0"/>
              <a:t>Fuel type(s) </a:t>
            </a:r>
          </a:p>
          <a:p>
            <a:pPr>
              <a:defRPr/>
            </a:pPr>
            <a:r>
              <a:rPr lang="en-US" sz="1600" kern="0" dirty="0"/>
              <a:t>Delivery date</a:t>
            </a:r>
          </a:p>
          <a:p>
            <a:pPr>
              <a:defRPr/>
            </a:pPr>
            <a:r>
              <a:rPr lang="en-US" sz="1600" kern="0" dirty="0"/>
              <a:t>Duration since the last delivery</a:t>
            </a:r>
          </a:p>
          <a:p>
            <a:pPr>
              <a:defRPr/>
            </a:pPr>
            <a:r>
              <a:rPr lang="en-US" sz="1600" kern="0" dirty="0"/>
              <a:t>Fuel quantity delivered</a:t>
            </a:r>
          </a:p>
          <a:p>
            <a:pPr marL="0" indent="0">
              <a:buFontTx/>
              <a:buNone/>
              <a:defRPr/>
            </a:pPr>
            <a:endParaRPr lang="en-US" sz="2000" kern="0" dirty="0"/>
          </a:p>
        </p:txBody>
      </p:sp>
      <p:sp>
        <p:nvSpPr>
          <p:cNvPr id="2" name="Oval 11">
            <a:extLst>
              <a:ext uri="{FF2B5EF4-FFF2-40B4-BE49-F238E27FC236}">
                <a16:creationId xmlns:a16="http://schemas.microsoft.com/office/drawing/2014/main" id="{BB1986F6-38E2-C3E0-7E61-B9B17B2F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4227934"/>
            <a:ext cx="599954" cy="28803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3" name="Oval 14">
            <a:extLst>
              <a:ext uri="{FF2B5EF4-FFF2-40B4-BE49-F238E27FC236}">
                <a16:creationId xmlns:a16="http://schemas.microsoft.com/office/drawing/2014/main" id="{A18171E1-74DC-166F-DA71-0F191766D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355" y="4280612"/>
            <a:ext cx="720080" cy="234988"/>
          </a:xfrm>
          <a:prstGeom prst="ellips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DC36F28E-2D84-EF2F-7CFA-BA6A2672E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1563638"/>
            <a:ext cx="864096" cy="216024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8414592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7620000" cy="571500"/>
          </a:xfrm>
        </p:spPr>
        <p:txBody>
          <a:bodyPr/>
          <a:lstStyle/>
          <a:p>
            <a:r>
              <a:rPr lang="en-US" altLang="en-US" b="1" dirty="0">
                <a:solidFill>
                  <a:srgbClr val="00937F"/>
                </a:solidFill>
              </a:rPr>
              <a:t>Fuel Bill Tracking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342900" y="895350"/>
          <a:ext cx="845820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4248150"/>
            <a:ext cx="3810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/>
              <a:t>What trends do we see?</a:t>
            </a:r>
          </a:p>
          <a:p>
            <a:pPr marL="0" indent="0" algn="r">
              <a:buFontTx/>
              <a:buNone/>
              <a:defRPr/>
            </a:pPr>
            <a:endParaRPr lang="en-US" sz="2000" kern="0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.potx" id="{7EA92B01-6246-4171-866D-5EBC07FB1123}" vid="{48AD68AC-D124-4401-918F-BE784FDCE6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- 2022</Template>
  <TotalTime>405</TotalTime>
  <Words>1484</Words>
  <Application>Microsoft Office PowerPoint</Application>
  <PresentationFormat>On-screen Show (16:9)</PresentationFormat>
  <Paragraphs>278</Paragraphs>
  <Slides>39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Helvetica</vt:lpstr>
      <vt:lpstr>Adjacency</vt:lpstr>
      <vt:lpstr>Monitoring Your Energy Bills</vt:lpstr>
      <vt:lpstr>Who We Are: Arctic Energy Alliance</vt:lpstr>
      <vt:lpstr>What we are covering</vt:lpstr>
      <vt:lpstr>Energy Sources in Your Home</vt:lpstr>
      <vt:lpstr>Energy Sources in Your Home</vt:lpstr>
      <vt:lpstr>Fuel Bills</vt:lpstr>
      <vt:lpstr>Fuel Bills Exercise</vt:lpstr>
      <vt:lpstr>Fuel Bills Exercise</vt:lpstr>
      <vt:lpstr>Fuel Bill Tracking</vt:lpstr>
      <vt:lpstr>Fuel Bill Tracking</vt:lpstr>
      <vt:lpstr>Fuel Bills Exercise</vt:lpstr>
      <vt:lpstr>Fuel Bills Exercise</vt:lpstr>
      <vt:lpstr>Fuel Bills Exercise</vt:lpstr>
      <vt:lpstr>Electricity Bills</vt:lpstr>
      <vt:lpstr>How to Read Your Electricity Bills</vt:lpstr>
      <vt:lpstr>PowerPoint Presentation</vt:lpstr>
      <vt:lpstr>PowerPoint Presentation</vt:lpstr>
      <vt:lpstr>Electricity Bills Exercise</vt:lpstr>
      <vt:lpstr>Electricity Bills Exercise</vt:lpstr>
      <vt:lpstr>Electricity Bills Exercise</vt:lpstr>
      <vt:lpstr>Electricity Bills Exercise</vt:lpstr>
      <vt:lpstr>Electricity Bills Exercise</vt:lpstr>
      <vt:lpstr>Electricity Bills Exercise</vt:lpstr>
      <vt:lpstr>Water Bills</vt:lpstr>
      <vt:lpstr>How to Read Your Water Bills</vt:lpstr>
      <vt:lpstr>How to Read Your Water Bills</vt:lpstr>
      <vt:lpstr>Water Bills Exercise</vt:lpstr>
      <vt:lpstr>Water Bills Exercise</vt:lpstr>
      <vt:lpstr>Water Bills Exercise</vt:lpstr>
      <vt:lpstr>Water Bills Exercise</vt:lpstr>
      <vt:lpstr>Water Bills Exercise</vt:lpstr>
      <vt:lpstr>Tracking Your Bills</vt:lpstr>
      <vt:lpstr>How to Use the Take-Home Template to Analyze Your Bills</vt:lpstr>
      <vt:lpstr>Diagnosing Issues</vt:lpstr>
      <vt:lpstr>Diagnosing Issues</vt:lpstr>
      <vt:lpstr>Fuel Cost Library</vt:lpstr>
      <vt:lpstr>Diagnosing Issues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Taylor Arsenault</dc:creator>
  <cp:lastModifiedBy>Taylor Arsenault</cp:lastModifiedBy>
  <cp:revision>11</cp:revision>
  <cp:lastPrinted>2018-02-09T18:47:16Z</cp:lastPrinted>
  <dcterms:created xsi:type="dcterms:W3CDTF">2025-05-06T14:44:45Z</dcterms:created>
  <dcterms:modified xsi:type="dcterms:W3CDTF">2026-04-23T18:55:48Z</dcterms:modified>
</cp:coreProperties>
</file>